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0"/>
  </p:notesMasterIdLst>
  <p:sldIdLst>
    <p:sldId id="256" r:id="rId2"/>
    <p:sldId id="368" r:id="rId3"/>
    <p:sldId id="391" r:id="rId4"/>
    <p:sldId id="392" r:id="rId5"/>
    <p:sldId id="359" r:id="rId6"/>
    <p:sldId id="357" r:id="rId7"/>
    <p:sldId id="326" r:id="rId8"/>
    <p:sldId id="370" r:id="rId9"/>
    <p:sldId id="278" r:id="rId10"/>
    <p:sldId id="363" r:id="rId11"/>
    <p:sldId id="365" r:id="rId12"/>
    <p:sldId id="339" r:id="rId13"/>
    <p:sldId id="377" r:id="rId14"/>
    <p:sldId id="378" r:id="rId15"/>
    <p:sldId id="379" r:id="rId16"/>
    <p:sldId id="387" r:id="rId17"/>
    <p:sldId id="385" r:id="rId18"/>
    <p:sldId id="371" r:id="rId19"/>
    <p:sldId id="383" r:id="rId20"/>
    <p:sldId id="386" r:id="rId21"/>
    <p:sldId id="384" r:id="rId22"/>
    <p:sldId id="388" r:id="rId23"/>
    <p:sldId id="389" r:id="rId24"/>
    <p:sldId id="390" r:id="rId25"/>
    <p:sldId id="393" r:id="rId26"/>
    <p:sldId id="394" r:id="rId27"/>
    <p:sldId id="395" r:id="rId28"/>
    <p:sldId id="288" r:id="rId29"/>
  </p:sldIdLst>
  <p:sldSz cx="9144000" cy="6858000" type="screen4x3"/>
  <p:notesSz cx="6858000" cy="9144000"/>
  <p:defaultTextStyle>
    <a:defPPr marL="0" marR="0" indent="0" algn="l" defTabSz="642915" rtl="0" fontAlgn="auto" latinLnBrk="1" hangingPunct="0">
      <a:lnSpc>
        <a:spcPct val="100000"/>
      </a:lnSpc>
      <a:spcBef>
        <a:spcPts val="0"/>
      </a:spcBef>
      <a:spcAft>
        <a:spcPts val="0"/>
      </a:spcAft>
      <a:buClrTx/>
      <a:buSzTx/>
      <a:buFontTx/>
      <a:buNone/>
      <a:tabLst/>
      <a:defRPr kumimoji="0" sz="1300" b="0" i="0" u="none" strike="noStrike" cap="none" spc="0" normalizeH="0" baseline="0">
        <a:ln>
          <a:noFill/>
        </a:ln>
        <a:solidFill>
          <a:srgbClr val="000000"/>
        </a:solidFill>
        <a:effectLst/>
        <a:uFillTx/>
      </a:defRPr>
    </a:defPPr>
    <a:lvl1pPr marL="0" marR="0" indent="0"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1pPr>
    <a:lvl2pPr marL="0" marR="0" indent="321457"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2pPr>
    <a:lvl3pPr marL="0" marR="0" indent="642915"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3pPr>
    <a:lvl4pPr marL="0" marR="0" indent="964372"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4pPr>
    <a:lvl5pPr marL="0" marR="0" indent="1285829"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5pPr>
    <a:lvl6pPr marL="0" marR="0" indent="1607287"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6pPr>
    <a:lvl7pPr marL="0" marR="0" indent="1928744"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7pPr>
    <a:lvl8pPr marL="0" marR="0" indent="2250201"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8pPr>
    <a:lvl9pPr marL="0" marR="0" indent="2571659" algn="l" defTabSz="457184" rtl="0" fontAlgn="auto" latinLnBrk="0" hangingPunct="0">
      <a:lnSpc>
        <a:spcPct val="100000"/>
      </a:lnSpc>
      <a:spcBef>
        <a:spcPts val="0"/>
      </a:spcBef>
      <a:spcAft>
        <a:spcPts val="0"/>
      </a:spcAft>
      <a:buClrTx/>
      <a:buSzTx/>
      <a:buFontTx/>
      <a:buNone/>
      <a:tabLst/>
      <a:defRPr kumimoji="0" sz="17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97798"/>
    <a:srgbClr val="00AEE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635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508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635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75"/>
    <p:restoredTop sz="55576" autoAdjust="0"/>
  </p:normalViewPr>
  <p:slideViewPr>
    <p:cSldViewPr snapToGrid="0" snapToObjects="1">
      <p:cViewPr>
        <p:scale>
          <a:sx n="72" d="100"/>
          <a:sy n="72" d="100"/>
        </p:scale>
        <p:origin x="-2008" y="-816"/>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229A90-AF71-DE4A-986A-65D21A8DA7AA}" type="doc">
      <dgm:prSet loTypeId="urn:microsoft.com/office/officeart/2005/8/layout/venn1" loCatId="" qsTypeId="urn:microsoft.com/office/officeart/2005/8/quickstyle/3D3" qsCatId="3D" csTypeId="urn:microsoft.com/office/officeart/2005/8/colors/accent1_2" csCatId="accent1" phldr="1"/>
      <dgm:spPr/>
      <dgm:t>
        <a:bodyPr/>
        <a:lstStyle/>
        <a:p>
          <a:endParaRPr lang="en-US"/>
        </a:p>
      </dgm:t>
    </dgm:pt>
    <dgm:pt modelId="{2EA78971-8D3F-6F48-8779-14ADBCF91E71}">
      <dgm:prSet phldrT="[Text]"/>
      <dgm:spPr/>
      <dgm:t>
        <a:bodyPr/>
        <a:lstStyle/>
        <a:p>
          <a:r>
            <a:rPr lang="en-US" dirty="0" smtClean="0"/>
            <a:t>Other Observatories</a:t>
          </a:r>
          <a:endParaRPr lang="en-US" dirty="0"/>
        </a:p>
      </dgm:t>
    </dgm:pt>
    <dgm:pt modelId="{C0D1909D-016F-BD44-8DD0-F9377A0822F2}" type="parTrans" cxnId="{901EFD12-48AA-A342-8B12-861168C2340C}">
      <dgm:prSet/>
      <dgm:spPr/>
      <dgm:t>
        <a:bodyPr/>
        <a:lstStyle/>
        <a:p>
          <a:endParaRPr lang="en-US"/>
        </a:p>
      </dgm:t>
    </dgm:pt>
    <dgm:pt modelId="{B1E9266B-7201-D14E-A492-524D79EE38FA}" type="sibTrans" cxnId="{901EFD12-48AA-A342-8B12-861168C2340C}">
      <dgm:prSet/>
      <dgm:spPr/>
      <dgm:t>
        <a:bodyPr/>
        <a:lstStyle/>
        <a:p>
          <a:endParaRPr lang="en-US"/>
        </a:p>
      </dgm:t>
    </dgm:pt>
    <dgm:pt modelId="{BDBFF207-214A-724B-9B67-575EEA31857A}">
      <dgm:prSet phldrT="[Text]"/>
      <dgm:spPr/>
      <dgm:t>
        <a:bodyPr/>
        <a:lstStyle/>
        <a:p>
          <a:r>
            <a:rPr lang="en-US" dirty="0" smtClean="0"/>
            <a:t>Archive User</a:t>
          </a:r>
          <a:endParaRPr lang="en-US" dirty="0"/>
        </a:p>
      </dgm:t>
    </dgm:pt>
    <dgm:pt modelId="{84A8EE8A-41E7-1341-84A8-0335C389810B}" type="parTrans" cxnId="{4A192D92-7399-EF4E-937A-9BE345FD70EF}">
      <dgm:prSet/>
      <dgm:spPr/>
      <dgm:t>
        <a:bodyPr/>
        <a:lstStyle/>
        <a:p>
          <a:endParaRPr lang="en-US"/>
        </a:p>
      </dgm:t>
    </dgm:pt>
    <dgm:pt modelId="{7433271D-7ACD-0645-A831-C80E33D5E19C}" type="sibTrans" cxnId="{4A192D92-7399-EF4E-937A-9BE345FD70EF}">
      <dgm:prSet/>
      <dgm:spPr/>
      <dgm:t>
        <a:bodyPr/>
        <a:lstStyle/>
        <a:p>
          <a:endParaRPr lang="en-US"/>
        </a:p>
      </dgm:t>
    </dgm:pt>
    <dgm:pt modelId="{54F4B331-E003-3B49-83D8-63588ED327F3}">
      <dgm:prSet/>
      <dgm:spPr/>
      <dgm:t>
        <a:bodyPr/>
        <a:lstStyle/>
        <a:p>
          <a:r>
            <a:rPr lang="en-US" dirty="0" smtClean="0"/>
            <a:t>Key Science (~70% of telescope time)</a:t>
          </a:r>
          <a:endParaRPr lang="en-US" dirty="0"/>
        </a:p>
      </dgm:t>
    </dgm:pt>
    <dgm:pt modelId="{9D368F04-5976-5540-BEEF-6A3AE156F732}" type="parTrans" cxnId="{E08F019B-29D8-4347-95B7-B3F6C80FB69F}">
      <dgm:prSet/>
      <dgm:spPr/>
      <dgm:t>
        <a:bodyPr/>
        <a:lstStyle/>
        <a:p>
          <a:endParaRPr lang="en-US"/>
        </a:p>
      </dgm:t>
    </dgm:pt>
    <dgm:pt modelId="{33BB18AF-76E0-5C4C-853B-3646302132CE}" type="sibTrans" cxnId="{E08F019B-29D8-4347-95B7-B3F6C80FB69F}">
      <dgm:prSet/>
      <dgm:spPr/>
      <dgm:t>
        <a:bodyPr/>
        <a:lstStyle/>
        <a:p>
          <a:endParaRPr lang="en-US"/>
        </a:p>
      </dgm:t>
    </dgm:pt>
    <dgm:pt modelId="{7CC16A3B-63D3-F448-8336-41B46797003F}">
      <dgm:prSet/>
      <dgm:spPr/>
      <dgm:t>
        <a:bodyPr/>
        <a:lstStyle/>
        <a:p>
          <a:pPr algn="r"/>
          <a:r>
            <a:rPr lang="en-US" dirty="0" smtClean="0"/>
            <a:t>SKA PI science</a:t>
          </a:r>
          <a:endParaRPr lang="en-US" dirty="0"/>
        </a:p>
      </dgm:t>
    </dgm:pt>
    <dgm:pt modelId="{6C8C330D-162D-B04C-8A64-BB5B51462299}" type="parTrans" cxnId="{83C1387F-FBF2-834F-807A-B239C3C834CF}">
      <dgm:prSet/>
      <dgm:spPr/>
      <dgm:t>
        <a:bodyPr/>
        <a:lstStyle/>
        <a:p>
          <a:endParaRPr lang="en-US"/>
        </a:p>
      </dgm:t>
    </dgm:pt>
    <dgm:pt modelId="{EB74B62B-ADB9-6540-8DC6-37453FBF86FD}" type="sibTrans" cxnId="{83C1387F-FBF2-834F-807A-B239C3C834CF}">
      <dgm:prSet/>
      <dgm:spPr/>
      <dgm:t>
        <a:bodyPr/>
        <a:lstStyle/>
        <a:p>
          <a:endParaRPr lang="en-US"/>
        </a:p>
      </dgm:t>
    </dgm:pt>
    <dgm:pt modelId="{4A4CAFB7-9F93-304A-82B2-B807437BD7B4}" type="pres">
      <dgm:prSet presAssocID="{B3229A90-AF71-DE4A-986A-65D21A8DA7AA}" presName="compositeShape" presStyleCnt="0">
        <dgm:presLayoutVars>
          <dgm:chMax val="7"/>
          <dgm:dir/>
          <dgm:resizeHandles val="exact"/>
        </dgm:presLayoutVars>
      </dgm:prSet>
      <dgm:spPr/>
      <dgm:t>
        <a:bodyPr/>
        <a:lstStyle/>
        <a:p>
          <a:endParaRPr lang="en-US"/>
        </a:p>
      </dgm:t>
    </dgm:pt>
    <dgm:pt modelId="{E867750D-A94D-A746-9FF4-7F70937C2643}" type="pres">
      <dgm:prSet presAssocID="{2EA78971-8D3F-6F48-8779-14ADBCF91E71}" presName="circ1" presStyleLbl="vennNode1" presStyleIdx="0" presStyleCnt="4" custLinFactNeighborX="8529" custLinFactNeighborY="-31019"/>
      <dgm:spPr/>
      <dgm:t>
        <a:bodyPr/>
        <a:lstStyle/>
        <a:p>
          <a:endParaRPr lang="en-US"/>
        </a:p>
      </dgm:t>
    </dgm:pt>
    <dgm:pt modelId="{83DEDEE0-493B-0347-860B-6D3E29D5A625}" type="pres">
      <dgm:prSet presAssocID="{2EA78971-8D3F-6F48-8779-14ADBCF91E71}" presName="circ1Tx" presStyleLbl="revTx" presStyleIdx="0" presStyleCnt="0">
        <dgm:presLayoutVars>
          <dgm:chMax val="0"/>
          <dgm:chPref val="0"/>
          <dgm:bulletEnabled val="1"/>
        </dgm:presLayoutVars>
      </dgm:prSet>
      <dgm:spPr/>
      <dgm:t>
        <a:bodyPr/>
        <a:lstStyle/>
        <a:p>
          <a:endParaRPr lang="en-US"/>
        </a:p>
      </dgm:t>
    </dgm:pt>
    <dgm:pt modelId="{9E535298-186D-2E45-83BB-558535936035}" type="pres">
      <dgm:prSet presAssocID="{BDBFF207-214A-724B-9B67-575EEA31857A}" presName="circ2" presStyleLbl="vennNode1" presStyleIdx="1" presStyleCnt="4" custLinFactNeighborX="7203" custLinFactNeighborY="7254"/>
      <dgm:spPr/>
      <dgm:t>
        <a:bodyPr/>
        <a:lstStyle/>
        <a:p>
          <a:endParaRPr lang="en-US"/>
        </a:p>
      </dgm:t>
    </dgm:pt>
    <dgm:pt modelId="{019FB2D5-574F-E74C-8016-11D1F00B6133}" type="pres">
      <dgm:prSet presAssocID="{BDBFF207-214A-724B-9B67-575EEA31857A}" presName="circ2Tx" presStyleLbl="revTx" presStyleIdx="0" presStyleCnt="0">
        <dgm:presLayoutVars>
          <dgm:chMax val="0"/>
          <dgm:chPref val="0"/>
          <dgm:bulletEnabled val="1"/>
        </dgm:presLayoutVars>
      </dgm:prSet>
      <dgm:spPr/>
      <dgm:t>
        <a:bodyPr/>
        <a:lstStyle/>
        <a:p>
          <a:endParaRPr lang="en-US"/>
        </a:p>
      </dgm:t>
    </dgm:pt>
    <dgm:pt modelId="{D0B1B15F-2F22-0B46-A49B-EC6B8F670871}" type="pres">
      <dgm:prSet presAssocID="{54F4B331-E003-3B49-83D8-63588ED327F3}" presName="circ3" presStyleLbl="vennNode1" presStyleIdx="2" presStyleCnt="4" custScaleX="177842" custScaleY="156654" custLinFactNeighborX="-29440" custLinFactNeighborY="6324"/>
      <dgm:spPr/>
      <dgm:t>
        <a:bodyPr/>
        <a:lstStyle/>
        <a:p>
          <a:endParaRPr lang="en-US"/>
        </a:p>
      </dgm:t>
    </dgm:pt>
    <dgm:pt modelId="{74B9A26D-C196-924B-AB5E-7F2A614D58E0}" type="pres">
      <dgm:prSet presAssocID="{54F4B331-E003-3B49-83D8-63588ED327F3}" presName="circ3Tx" presStyleLbl="revTx" presStyleIdx="0" presStyleCnt="0">
        <dgm:presLayoutVars>
          <dgm:chMax val="0"/>
          <dgm:chPref val="0"/>
          <dgm:bulletEnabled val="1"/>
        </dgm:presLayoutVars>
      </dgm:prSet>
      <dgm:spPr/>
      <dgm:t>
        <a:bodyPr/>
        <a:lstStyle/>
        <a:p>
          <a:endParaRPr lang="en-US"/>
        </a:p>
      </dgm:t>
    </dgm:pt>
    <dgm:pt modelId="{9A557263-3741-8647-9503-5C5479CE6181}" type="pres">
      <dgm:prSet presAssocID="{7CC16A3B-63D3-F448-8336-41B46797003F}" presName="circ4" presStyleLbl="vennNode1" presStyleIdx="3" presStyleCnt="4" custScaleX="68576" custScaleY="59063" custLinFactX="21990" custLinFactNeighborX="100000" custLinFactNeighborY="-52459"/>
      <dgm:spPr/>
      <dgm:t>
        <a:bodyPr/>
        <a:lstStyle/>
        <a:p>
          <a:endParaRPr lang="en-US"/>
        </a:p>
      </dgm:t>
    </dgm:pt>
    <dgm:pt modelId="{F29AFD1A-EC14-B847-A2AF-4E28E216B11B}" type="pres">
      <dgm:prSet presAssocID="{7CC16A3B-63D3-F448-8336-41B46797003F}" presName="circ4Tx" presStyleLbl="revTx" presStyleIdx="0" presStyleCnt="0">
        <dgm:presLayoutVars>
          <dgm:chMax val="0"/>
          <dgm:chPref val="0"/>
          <dgm:bulletEnabled val="1"/>
        </dgm:presLayoutVars>
      </dgm:prSet>
      <dgm:spPr/>
      <dgm:t>
        <a:bodyPr/>
        <a:lstStyle/>
        <a:p>
          <a:endParaRPr lang="en-US"/>
        </a:p>
      </dgm:t>
    </dgm:pt>
  </dgm:ptLst>
  <dgm:cxnLst>
    <dgm:cxn modelId="{8D2FDE08-2FE9-9649-97A8-2174B4B6C60E}" type="presOf" srcId="{BDBFF207-214A-724B-9B67-575EEA31857A}" destId="{9E535298-186D-2E45-83BB-558535936035}" srcOrd="1" destOrd="0" presId="urn:microsoft.com/office/officeart/2005/8/layout/venn1"/>
    <dgm:cxn modelId="{E08F019B-29D8-4347-95B7-B3F6C80FB69F}" srcId="{B3229A90-AF71-DE4A-986A-65D21A8DA7AA}" destId="{54F4B331-E003-3B49-83D8-63588ED327F3}" srcOrd="2" destOrd="0" parTransId="{9D368F04-5976-5540-BEEF-6A3AE156F732}" sibTransId="{33BB18AF-76E0-5C4C-853B-3646302132CE}"/>
    <dgm:cxn modelId="{7AD7BB9C-63AC-F64A-9DDE-D89549946DC8}" type="presOf" srcId="{BDBFF207-214A-724B-9B67-575EEA31857A}" destId="{019FB2D5-574F-E74C-8016-11D1F00B6133}" srcOrd="0" destOrd="0" presId="urn:microsoft.com/office/officeart/2005/8/layout/venn1"/>
    <dgm:cxn modelId="{F4013E40-5765-2D4E-B0FB-FB29E0BC0B09}" type="presOf" srcId="{2EA78971-8D3F-6F48-8779-14ADBCF91E71}" destId="{83DEDEE0-493B-0347-860B-6D3E29D5A625}" srcOrd="0" destOrd="0" presId="urn:microsoft.com/office/officeart/2005/8/layout/venn1"/>
    <dgm:cxn modelId="{68993F3A-740B-3D46-95F6-261378160E0E}" type="presOf" srcId="{54F4B331-E003-3B49-83D8-63588ED327F3}" destId="{74B9A26D-C196-924B-AB5E-7F2A614D58E0}" srcOrd="0" destOrd="0" presId="urn:microsoft.com/office/officeart/2005/8/layout/venn1"/>
    <dgm:cxn modelId="{486080CC-57AB-7F43-9C70-2BBD570F3C17}" type="presOf" srcId="{B3229A90-AF71-DE4A-986A-65D21A8DA7AA}" destId="{4A4CAFB7-9F93-304A-82B2-B807437BD7B4}" srcOrd="0" destOrd="0" presId="urn:microsoft.com/office/officeart/2005/8/layout/venn1"/>
    <dgm:cxn modelId="{2557C05B-1739-7541-990B-A182B25B7E23}" type="presOf" srcId="{7CC16A3B-63D3-F448-8336-41B46797003F}" destId="{9A557263-3741-8647-9503-5C5479CE6181}" srcOrd="1" destOrd="0" presId="urn:microsoft.com/office/officeart/2005/8/layout/venn1"/>
    <dgm:cxn modelId="{3D39D4BA-E3EE-D842-B21E-7D090697075A}" type="presOf" srcId="{54F4B331-E003-3B49-83D8-63588ED327F3}" destId="{D0B1B15F-2F22-0B46-A49B-EC6B8F670871}" srcOrd="1" destOrd="0" presId="urn:microsoft.com/office/officeart/2005/8/layout/venn1"/>
    <dgm:cxn modelId="{901EFD12-48AA-A342-8B12-861168C2340C}" srcId="{B3229A90-AF71-DE4A-986A-65D21A8DA7AA}" destId="{2EA78971-8D3F-6F48-8779-14ADBCF91E71}" srcOrd="0" destOrd="0" parTransId="{C0D1909D-016F-BD44-8DD0-F9377A0822F2}" sibTransId="{B1E9266B-7201-D14E-A492-524D79EE38FA}"/>
    <dgm:cxn modelId="{606658B2-159B-B94B-A31C-60ECA26591BE}" type="presOf" srcId="{7CC16A3B-63D3-F448-8336-41B46797003F}" destId="{F29AFD1A-EC14-B847-A2AF-4E28E216B11B}" srcOrd="0" destOrd="0" presId="urn:microsoft.com/office/officeart/2005/8/layout/venn1"/>
    <dgm:cxn modelId="{033CF6DF-2F09-DE46-B8D2-54CBFE71082D}" type="presOf" srcId="{2EA78971-8D3F-6F48-8779-14ADBCF91E71}" destId="{E867750D-A94D-A746-9FF4-7F70937C2643}" srcOrd="1" destOrd="0" presId="urn:microsoft.com/office/officeart/2005/8/layout/venn1"/>
    <dgm:cxn modelId="{4A192D92-7399-EF4E-937A-9BE345FD70EF}" srcId="{B3229A90-AF71-DE4A-986A-65D21A8DA7AA}" destId="{BDBFF207-214A-724B-9B67-575EEA31857A}" srcOrd="1" destOrd="0" parTransId="{84A8EE8A-41E7-1341-84A8-0335C389810B}" sibTransId="{7433271D-7ACD-0645-A831-C80E33D5E19C}"/>
    <dgm:cxn modelId="{83C1387F-FBF2-834F-807A-B239C3C834CF}" srcId="{B3229A90-AF71-DE4A-986A-65D21A8DA7AA}" destId="{7CC16A3B-63D3-F448-8336-41B46797003F}" srcOrd="3" destOrd="0" parTransId="{6C8C330D-162D-B04C-8A64-BB5B51462299}" sibTransId="{EB74B62B-ADB9-6540-8DC6-37453FBF86FD}"/>
    <dgm:cxn modelId="{4D64AB42-6C79-864D-A49F-95821C7DD78A}" type="presParOf" srcId="{4A4CAFB7-9F93-304A-82B2-B807437BD7B4}" destId="{E867750D-A94D-A746-9FF4-7F70937C2643}" srcOrd="0" destOrd="0" presId="urn:microsoft.com/office/officeart/2005/8/layout/venn1"/>
    <dgm:cxn modelId="{0C9B7A7E-D471-4D4C-82BC-D2607B52B820}" type="presParOf" srcId="{4A4CAFB7-9F93-304A-82B2-B807437BD7B4}" destId="{83DEDEE0-493B-0347-860B-6D3E29D5A625}" srcOrd="1" destOrd="0" presId="urn:microsoft.com/office/officeart/2005/8/layout/venn1"/>
    <dgm:cxn modelId="{AAB8B0F7-F1B6-644F-9EF1-04E93612D375}" type="presParOf" srcId="{4A4CAFB7-9F93-304A-82B2-B807437BD7B4}" destId="{9E535298-186D-2E45-83BB-558535936035}" srcOrd="2" destOrd="0" presId="urn:microsoft.com/office/officeart/2005/8/layout/venn1"/>
    <dgm:cxn modelId="{2441F685-0DD7-5643-BC94-D4D04510F335}" type="presParOf" srcId="{4A4CAFB7-9F93-304A-82B2-B807437BD7B4}" destId="{019FB2D5-574F-E74C-8016-11D1F00B6133}" srcOrd="3" destOrd="0" presId="urn:microsoft.com/office/officeart/2005/8/layout/venn1"/>
    <dgm:cxn modelId="{CA47B069-C836-E046-91EC-7E1AC7E0973E}" type="presParOf" srcId="{4A4CAFB7-9F93-304A-82B2-B807437BD7B4}" destId="{D0B1B15F-2F22-0B46-A49B-EC6B8F670871}" srcOrd="4" destOrd="0" presId="urn:microsoft.com/office/officeart/2005/8/layout/venn1"/>
    <dgm:cxn modelId="{5A8589B7-4D63-9241-910C-9726E0099CB9}" type="presParOf" srcId="{4A4CAFB7-9F93-304A-82B2-B807437BD7B4}" destId="{74B9A26D-C196-924B-AB5E-7F2A614D58E0}" srcOrd="5" destOrd="0" presId="urn:microsoft.com/office/officeart/2005/8/layout/venn1"/>
    <dgm:cxn modelId="{54568661-F78A-6A43-B27A-54D2376EAAD3}" type="presParOf" srcId="{4A4CAFB7-9F93-304A-82B2-B807437BD7B4}" destId="{9A557263-3741-8647-9503-5C5479CE6181}" srcOrd="6" destOrd="0" presId="urn:microsoft.com/office/officeart/2005/8/layout/venn1"/>
    <dgm:cxn modelId="{26A868B7-5F10-7B47-9A65-B2B534C053CF}" type="presParOf" srcId="{4A4CAFB7-9F93-304A-82B2-B807437BD7B4}" destId="{F29AFD1A-EC14-B847-A2AF-4E28E216B11B}" srcOrd="7"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67750D-A94D-A746-9FF4-7F70937C2643}">
      <dsp:nvSpPr>
        <dsp:cNvPr id="0" name=""/>
        <dsp:cNvSpPr/>
      </dsp:nvSpPr>
      <dsp:spPr>
        <a:xfrm>
          <a:off x="2856075" y="-340953"/>
          <a:ext cx="2785467" cy="278546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r>
            <a:rPr lang="en-US" sz="1700" kern="1200" dirty="0" smtClean="0"/>
            <a:t>Other Observatories</a:t>
          </a:r>
          <a:endParaRPr lang="en-US" sz="1700" kern="1200" dirty="0"/>
        </a:p>
      </dsp:txBody>
      <dsp:txXfrm>
        <a:off x="3177475" y="34013"/>
        <a:ext cx="2142667" cy="883850"/>
      </dsp:txXfrm>
    </dsp:sp>
    <dsp:sp modelId="{9E535298-186D-2E45-83BB-558535936035}">
      <dsp:nvSpPr>
        <dsp:cNvPr id="0" name=""/>
        <dsp:cNvSpPr/>
      </dsp:nvSpPr>
      <dsp:spPr>
        <a:xfrm>
          <a:off x="4051174" y="1093138"/>
          <a:ext cx="2785467" cy="278546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r>
            <a:rPr lang="en-US" sz="1700" kern="1200" dirty="0" smtClean="0"/>
            <a:t>Archive User</a:t>
          </a:r>
          <a:endParaRPr lang="en-US" sz="1700" kern="1200" dirty="0"/>
        </a:p>
      </dsp:txBody>
      <dsp:txXfrm>
        <a:off x="5551041" y="1414538"/>
        <a:ext cx="1071333" cy="2142667"/>
      </dsp:txXfrm>
    </dsp:sp>
    <dsp:sp modelId="{D0B1B15F-2F22-0B46-A49B-EC6B8F670871}">
      <dsp:nvSpPr>
        <dsp:cNvPr id="0" name=""/>
        <dsp:cNvSpPr/>
      </dsp:nvSpPr>
      <dsp:spPr>
        <a:xfrm>
          <a:off x="714329" y="1334075"/>
          <a:ext cx="4953731" cy="4363546"/>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755650">
            <a:lnSpc>
              <a:spcPct val="90000"/>
            </a:lnSpc>
            <a:spcBef>
              <a:spcPct val="0"/>
            </a:spcBef>
            <a:spcAft>
              <a:spcPct val="35000"/>
            </a:spcAft>
          </a:pPr>
          <a:r>
            <a:rPr lang="en-US" sz="1700" kern="1200" dirty="0" smtClean="0"/>
            <a:t>Key Science (~70% of telescope time)</a:t>
          </a:r>
          <a:endParaRPr lang="en-US" sz="1700" kern="1200" dirty="0"/>
        </a:p>
      </dsp:txBody>
      <dsp:txXfrm>
        <a:off x="1285913" y="3725634"/>
        <a:ext cx="3810562" cy="1384586"/>
      </dsp:txXfrm>
    </dsp:sp>
    <dsp:sp modelId="{9A557263-3741-8647-9503-5C5479CE6181}">
      <dsp:nvSpPr>
        <dsp:cNvPr id="0" name=""/>
        <dsp:cNvSpPr/>
      </dsp:nvSpPr>
      <dsp:spPr>
        <a:xfrm>
          <a:off x="5222114" y="0"/>
          <a:ext cx="1910162" cy="1645180"/>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r" defTabSz="755650">
            <a:lnSpc>
              <a:spcPct val="90000"/>
            </a:lnSpc>
            <a:spcBef>
              <a:spcPct val="0"/>
            </a:spcBef>
            <a:spcAft>
              <a:spcPct val="35000"/>
            </a:spcAft>
          </a:pPr>
          <a:r>
            <a:rPr lang="en-US" sz="1700" kern="1200" dirty="0" smtClean="0"/>
            <a:t>SKA PI science</a:t>
          </a:r>
          <a:endParaRPr lang="en-US" sz="1700" kern="1200" dirty="0"/>
        </a:p>
      </dsp:txBody>
      <dsp:txXfrm>
        <a:off x="5369049" y="189828"/>
        <a:ext cx="734677" cy="126552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2.jpeg>
</file>

<file path=ppt/media/image22.png>
</file>

<file path=ppt/media/image23.png>
</file>

<file path=ppt/media/image24.png>
</file>

<file path=ppt/media/image3.png>
</file>

<file path=ppt/media/image4.jpeg>
</file>

<file path=ppt/media/image5.png>
</file>

<file path=ppt/media/image7.jpeg>
</file>

<file path=ppt/media/image8.jpeg>
</file>

<file path=ppt/media/image9.jp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918899672"/>
      </p:ext>
    </p:extLst>
  </p:cSld>
  <p:clrMap bg1="lt1" tx1="dk1" bg2="lt2" tx2="dk2" accent1="accent1" accent2="accent2" accent3="accent3" accent4="accent4" accent5="accent5" accent6="accent6" hlink="hlink" folHlink="folHlink"/>
  <p:notesStyle>
    <a:lvl1pPr defTabSz="457184" latinLnBrk="0">
      <a:defRPr sz="1100">
        <a:latin typeface="+mj-lt"/>
        <a:ea typeface="+mj-ea"/>
        <a:cs typeface="+mj-cs"/>
        <a:sym typeface="Calibri"/>
      </a:defRPr>
    </a:lvl1pPr>
    <a:lvl2pPr indent="160729" defTabSz="457184" latinLnBrk="0">
      <a:defRPr sz="1100">
        <a:latin typeface="+mj-lt"/>
        <a:ea typeface="+mj-ea"/>
        <a:cs typeface="+mj-cs"/>
        <a:sym typeface="Calibri"/>
      </a:defRPr>
    </a:lvl2pPr>
    <a:lvl3pPr indent="321457" defTabSz="457184" latinLnBrk="0">
      <a:defRPr sz="1100">
        <a:latin typeface="+mj-lt"/>
        <a:ea typeface="+mj-ea"/>
        <a:cs typeface="+mj-cs"/>
        <a:sym typeface="Calibri"/>
      </a:defRPr>
    </a:lvl3pPr>
    <a:lvl4pPr indent="482186" defTabSz="457184" latinLnBrk="0">
      <a:defRPr sz="1100">
        <a:latin typeface="+mj-lt"/>
        <a:ea typeface="+mj-ea"/>
        <a:cs typeface="+mj-cs"/>
        <a:sym typeface="Calibri"/>
      </a:defRPr>
    </a:lvl4pPr>
    <a:lvl5pPr indent="642915" defTabSz="457184" latinLnBrk="0">
      <a:defRPr sz="1100">
        <a:latin typeface="+mj-lt"/>
        <a:ea typeface="+mj-ea"/>
        <a:cs typeface="+mj-cs"/>
        <a:sym typeface="Calibri"/>
      </a:defRPr>
    </a:lvl5pPr>
    <a:lvl6pPr indent="803643" defTabSz="457184" latinLnBrk="0">
      <a:defRPr sz="1100">
        <a:latin typeface="+mj-lt"/>
        <a:ea typeface="+mj-ea"/>
        <a:cs typeface="+mj-cs"/>
        <a:sym typeface="Calibri"/>
      </a:defRPr>
    </a:lvl6pPr>
    <a:lvl7pPr indent="964372" defTabSz="457184" latinLnBrk="0">
      <a:defRPr sz="1100">
        <a:latin typeface="+mj-lt"/>
        <a:ea typeface="+mj-ea"/>
        <a:cs typeface="+mj-cs"/>
        <a:sym typeface="Calibri"/>
      </a:defRPr>
    </a:lvl7pPr>
    <a:lvl8pPr indent="1125101" defTabSz="457184" latinLnBrk="0">
      <a:defRPr sz="1100">
        <a:latin typeface="+mj-lt"/>
        <a:ea typeface="+mj-ea"/>
        <a:cs typeface="+mj-cs"/>
        <a:sym typeface="Calibri"/>
      </a:defRPr>
    </a:lvl8pPr>
    <a:lvl9pPr indent="1285829" defTabSz="457184" latinLnBrk="0">
      <a:defRPr sz="11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pPr marL="213894" indent="-213894">
              <a:buSzPct val="100000"/>
              <a:buAutoNum type="arabicPeriod"/>
            </a:pPr>
            <a:r>
              <a:t>generation of advanced data products not in scope of project; SDP must maintain throughput matched to input data rate; ⇒ combination &amp; further analysis outside of observatory boundaries</a:t>
            </a:r>
          </a:p>
          <a:p>
            <a:pPr marL="213894" indent="-213894">
              <a:buSzPct val="100000"/>
              <a:buAutoNum type="arabicPeriod"/>
            </a:pPr>
            <a:r>
              <a:t>estimate does not account for future "discovery" archive; final data volume of products for each project may exceed that delivered by the observatory; downloading data to local machines/cluster expensive and unfeasible in long term ⇒ take processing to the data</a:t>
            </a:r>
          </a:p>
          <a:p>
            <a:pPr marL="213894" indent="-213894">
              <a:buSzPct val="100000"/>
              <a:buAutoNum type="arabicPeriod"/>
            </a:pPr>
            <a:r>
              <a:t>KSPs with 1000s of hrs of observing time will dominate the science programme; large teams drawn from across the membership; need new methods, algorithms and techniques ⇒ driven by the community so they need a platform on which to do this.</a:t>
            </a:r>
          </a:p>
        </p:txBody>
      </p:sp>
    </p:spTree>
    <p:extLst>
      <p:ext uri="{BB962C8B-B14F-4D97-AF65-F5344CB8AC3E}">
        <p14:creationId xmlns:p14="http://schemas.microsoft.com/office/powerpoint/2010/main" val="3344235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pPr marL="213894" indent="-213894">
              <a:buSzPct val="100000"/>
              <a:buAutoNum type="arabicPeriod"/>
            </a:pPr>
            <a:r>
              <a:t>generation of advanced data products not in scope of project; SDP must maintain throughput matched to input data rate; ⇒ combination &amp; further analysis outside of observatory boundaries</a:t>
            </a:r>
          </a:p>
          <a:p>
            <a:pPr marL="213894" indent="-213894">
              <a:buSzPct val="100000"/>
              <a:buAutoNum type="arabicPeriod"/>
            </a:pPr>
            <a:r>
              <a:t>estimate does not account for future "discovery" archive; final data volume of products for each project may exceed that delivered by the observatory; downloading data to local machines/cluster expensive and unfeasible in long term ⇒ take processing to the data</a:t>
            </a:r>
          </a:p>
          <a:p>
            <a:pPr marL="213894" indent="-213894">
              <a:buSzPct val="100000"/>
              <a:buAutoNum type="arabicPeriod"/>
            </a:pPr>
            <a:r>
              <a:t>KSPs with 1000s of hrs of observing time will dominate the science programme; large teams drawn from across the membership; need new methods, algorithms and techniques ⇒ driven by the community so they need a platform on which to do this.</a:t>
            </a:r>
          </a:p>
        </p:txBody>
      </p:sp>
    </p:spTree>
    <p:extLst>
      <p:ext uri="{BB962C8B-B14F-4D97-AF65-F5344CB8AC3E}">
        <p14:creationId xmlns:p14="http://schemas.microsoft.com/office/powerpoint/2010/main" val="1252127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p>
            <a:pPr marL="213894" indent="-213894">
              <a:buSzPct val="100000"/>
              <a:buAutoNum type="arabicPeriod"/>
            </a:pPr>
            <a:r>
              <a:t>generation of advanced data products not in scope of project; SDP must maintain throughput matched to input data rate; ⇒ combination &amp; further analysis outside of observatory boundaries</a:t>
            </a:r>
          </a:p>
          <a:p>
            <a:pPr marL="213894" indent="-213894">
              <a:buSzPct val="100000"/>
              <a:buAutoNum type="arabicPeriod"/>
            </a:pPr>
            <a:r>
              <a:t>estimate does not account for future "discovery" archive; final data volume of products for each project may exceed that delivered by the observatory; downloading data to local machines/cluster expensive and unfeasible in long term ⇒ take processing to the data</a:t>
            </a:r>
          </a:p>
          <a:p>
            <a:pPr marL="213894" indent="-213894">
              <a:buSzPct val="100000"/>
              <a:buAutoNum type="arabicPeriod"/>
            </a:pPr>
            <a:r>
              <a:t>KSPs with 1000s of hrs of observing time will dominate the science programme; large teams drawn from across the membership; need new methods, algorithms and techniques ⇒ driven by the community so they need a platform on which to do this.</a:t>
            </a:r>
          </a:p>
        </p:txBody>
      </p:sp>
    </p:spTree>
    <p:extLst>
      <p:ext uri="{BB962C8B-B14F-4D97-AF65-F5344CB8AC3E}">
        <p14:creationId xmlns:p14="http://schemas.microsoft.com/office/powerpoint/2010/main" val="352143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p>
            <a:pPr marL="213894" indent="-213894">
              <a:buSzPct val="100000"/>
              <a:buAutoNum type="arabicPeriod"/>
            </a:pPr>
            <a:r>
              <a:t>generation of advanced data products not in scope of project; SDP must maintain throughput matched to input data rate; ⇒ combination &amp; further analysis outside of observatory boundaries</a:t>
            </a:r>
          </a:p>
          <a:p>
            <a:pPr marL="213894" indent="-213894">
              <a:buSzPct val="100000"/>
              <a:buAutoNum type="arabicPeriod"/>
            </a:pPr>
            <a:r>
              <a:t>estimate does not account for future "discovery" archive; final data volume of products for each project may exceed that delivered by the observatory; downloading data to local machines/cluster expensive and unfeasible in long term ⇒ take processing to the data</a:t>
            </a:r>
          </a:p>
          <a:p>
            <a:pPr marL="213894" indent="-213894">
              <a:buSzPct val="100000"/>
              <a:buAutoNum type="arabicPeriod"/>
            </a:pPr>
            <a:r>
              <a:t>KSPs with 1000s of hrs of observing time will dominate the science programme; large teams drawn from across the membership; need new methods, algorithms and techniques ⇒ driven by the community so they need a platform on which to do this.</a:t>
            </a:r>
          </a:p>
        </p:txBody>
      </p:sp>
    </p:spTree>
    <p:extLst>
      <p:ext uri="{BB962C8B-B14F-4D97-AF65-F5344CB8AC3E}">
        <p14:creationId xmlns:p14="http://schemas.microsoft.com/office/powerpoint/2010/main" val="419689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Venn diagram (loosely)</a:t>
            </a:r>
          </a:p>
          <a:p>
            <a:r>
              <a:rPr lang="en-US" dirty="0" smtClean="0"/>
              <a:t>Size</a:t>
            </a:r>
            <a:r>
              <a:rPr lang="en-US" baseline="0" dirty="0" smtClean="0"/>
              <a:t> of these pieces will change with time, </a:t>
            </a:r>
            <a:endParaRPr lang="en-US" dirty="0"/>
          </a:p>
        </p:txBody>
      </p:sp>
    </p:spTree>
    <p:extLst>
      <p:ext uri="{BB962C8B-B14F-4D97-AF65-F5344CB8AC3E}">
        <p14:creationId xmlns:p14="http://schemas.microsoft.com/office/powerpoint/2010/main" val="1753042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840709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jpeg"/><Relationship Id="rId5" Type="http://schemas.openxmlformats.org/officeDocument/2006/relationships/image" Target="../media/image5.png"/><Relationship Id="rId6" Type="http://schemas.openxmlformats.org/officeDocument/2006/relationships/image" Target="../media/image6.emf"/><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Front page">
    <p:spTree>
      <p:nvGrpSpPr>
        <p:cNvPr id="1" name=""/>
        <p:cNvGrpSpPr/>
        <p:nvPr/>
      </p:nvGrpSpPr>
      <p:grpSpPr>
        <a:xfrm>
          <a:off x="0" y="0"/>
          <a:ext cx="0" cy="0"/>
          <a:chOff x="0" y="0"/>
          <a:chExt cx="0" cy="0"/>
        </a:xfrm>
      </p:grpSpPr>
      <p:pic>
        <p:nvPicPr>
          <p:cNvPr id="13" name="ska_logo.jpg"/>
          <p:cNvPicPr>
            <a:picLocks noChangeAspect="1"/>
          </p:cNvPicPr>
          <p:nvPr/>
        </p:nvPicPr>
        <p:blipFill>
          <a:blip r:embed="rId2">
            <a:extLst/>
          </a:blip>
          <a:srcRect t="6992" b="10451"/>
          <a:stretch>
            <a:fillRect/>
          </a:stretch>
        </p:blipFill>
        <p:spPr>
          <a:xfrm>
            <a:off x="7164225" y="27967"/>
            <a:ext cx="1985858" cy="1159535"/>
          </a:xfrm>
          <a:prstGeom prst="rect">
            <a:avLst/>
          </a:prstGeom>
          <a:ln w="12700">
            <a:miter lim="400000"/>
          </a:ln>
        </p:spPr>
      </p:pic>
      <p:sp>
        <p:nvSpPr>
          <p:cNvPr id="14" name="Shape 14"/>
          <p:cNvSpPr>
            <a:spLocks noGrp="1"/>
          </p:cNvSpPr>
          <p:nvPr>
            <p:ph type="body" sz="quarter" idx="13"/>
          </p:nvPr>
        </p:nvSpPr>
        <p:spPr>
          <a:xfrm>
            <a:off x="177324" y="778077"/>
            <a:ext cx="7068355" cy="567115"/>
          </a:xfrm>
          <a:prstGeom prst="rect">
            <a:avLst/>
          </a:prstGeom>
        </p:spPr>
        <p:txBody>
          <a:bodyPr lIns="64291" tIns="32146" rIns="64291" bIns="32146" anchor="ctr">
            <a:normAutofit/>
          </a:bodyPr>
          <a:lstStyle>
            <a:lvl1pPr>
              <a:spcBef>
                <a:spcPts val="703"/>
              </a:spcBef>
              <a:defRPr sz="2500">
                <a:solidFill>
                  <a:schemeClr val="accent2">
                    <a:satOff val="-4966"/>
                    <a:lumOff val="-10549"/>
                  </a:schemeClr>
                </a:solidFill>
                <a:latin typeface="Latin Modern Sans 10" charset="0"/>
                <a:ea typeface="Latin Modern Sans 10" charset="0"/>
                <a:cs typeface="Latin Modern Sans 10" charset="0"/>
                <a:sym typeface="Arial Rounded MT Bold"/>
              </a:defRPr>
            </a:lvl1pPr>
          </a:lstStyle>
          <a:p>
            <a:r>
              <a:rPr dirty="0"/>
              <a:t>Subtitle</a:t>
            </a:r>
          </a:p>
        </p:txBody>
      </p:sp>
      <p:sp>
        <p:nvSpPr>
          <p:cNvPr id="15" name="Shape 15"/>
          <p:cNvSpPr>
            <a:spLocks noGrp="1"/>
          </p:cNvSpPr>
          <p:nvPr>
            <p:ph type="body" sz="quarter" idx="14"/>
          </p:nvPr>
        </p:nvSpPr>
        <p:spPr>
          <a:xfrm>
            <a:off x="177324" y="149083"/>
            <a:ext cx="7068355" cy="605540"/>
          </a:xfrm>
          <a:prstGeom prst="rect">
            <a:avLst/>
          </a:prstGeom>
        </p:spPr>
        <p:txBody>
          <a:bodyPr lIns="64291" tIns="32146" rIns="64291" bIns="32146" anchor="ctr">
            <a:normAutofit/>
          </a:bodyPr>
          <a:lstStyle>
            <a:lvl1pPr>
              <a:spcBef>
                <a:spcPts val="0"/>
              </a:spcBef>
              <a:defRPr sz="4200" b="0" i="0">
                <a:solidFill>
                  <a:schemeClr val="accent1">
                    <a:satOff val="-4409"/>
                    <a:lumOff val="-10509"/>
                  </a:schemeClr>
                </a:solidFill>
                <a:latin typeface="Latin Modern Sans 10" charset="0"/>
                <a:ea typeface="Latin Modern Sans 10" charset="0"/>
                <a:cs typeface="Latin Modern Sans 10" charset="0"/>
                <a:sym typeface="Arial Rounded MT Bold"/>
              </a:defRPr>
            </a:lvl1pPr>
          </a:lstStyle>
          <a:p>
            <a:r>
              <a:rPr dirty="0"/>
              <a:t>Title</a:t>
            </a:r>
          </a:p>
        </p:txBody>
      </p:sp>
      <p:grpSp>
        <p:nvGrpSpPr>
          <p:cNvPr id="25" name="Group 25"/>
          <p:cNvGrpSpPr/>
          <p:nvPr/>
        </p:nvGrpSpPr>
        <p:grpSpPr>
          <a:xfrm>
            <a:off x="3556864" y="6480032"/>
            <a:ext cx="3497362" cy="439093"/>
            <a:chOff x="0" y="14066"/>
            <a:chExt cx="4974025" cy="624487"/>
          </a:xfrm>
        </p:grpSpPr>
        <p:sp>
          <p:nvSpPr>
            <p:cNvPr id="23" name="Shape 23"/>
            <p:cNvSpPr/>
            <p:nvPr/>
          </p:nvSpPr>
          <p:spPr>
            <a:xfrm>
              <a:off x="442593" y="14066"/>
              <a:ext cx="4531432" cy="6244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65023" tIns="65023" rIns="65023" bIns="65023" numCol="1" anchor="t">
              <a:spAutoFit/>
            </a:bodyPr>
            <a:lstStyle>
              <a:lvl1pPr>
                <a:defRPr sz="2000">
                  <a:solidFill>
                    <a:schemeClr val="accent1">
                      <a:satOff val="-4409"/>
                      <a:lumOff val="-10509"/>
                    </a:schemeClr>
                  </a:solidFill>
                </a:defRPr>
              </a:lvl1pPr>
            </a:lstStyle>
            <a:p>
              <a:r>
                <a:rPr lang="en-GB" b="0" i="0" dirty="0" err="1" smtClean="0">
                  <a:latin typeface="Source Sans Pro Light" charset="0"/>
                  <a:ea typeface="Source Sans Pro Light" charset="0"/>
                  <a:cs typeface="Source Sans Pro Light" charset="0"/>
                </a:rPr>
                <a:t>r.bolton</a:t>
              </a:r>
              <a:r>
                <a:rPr b="0" i="0" dirty="0" smtClean="0">
                  <a:latin typeface="Source Sans Pro Light" charset="0"/>
                  <a:ea typeface="Source Sans Pro Light" charset="0"/>
                  <a:cs typeface="Source Sans Pro Light" charset="0"/>
                </a:rPr>
                <a:t>@</a:t>
              </a:r>
              <a:r>
                <a:rPr b="0" i="0" dirty="0">
                  <a:latin typeface="Source Sans Pro Light" charset="0"/>
                  <a:ea typeface="Source Sans Pro Light" charset="0"/>
                  <a:cs typeface="Source Sans Pro Light" charset="0"/>
                </a:rPr>
                <a:t>skatelescope.org</a:t>
              </a:r>
            </a:p>
          </p:txBody>
        </p:sp>
        <p:pic>
          <p:nvPicPr>
            <p:cNvPr id="24" name="email-icon-23.png"/>
            <p:cNvPicPr>
              <a:picLocks noChangeAspect="1"/>
            </p:cNvPicPr>
            <p:nvPr/>
          </p:nvPicPr>
          <p:blipFill>
            <a:blip r:embed="rId3">
              <a:extLst/>
            </a:blip>
            <a:srcRect/>
            <a:stretch>
              <a:fillRect/>
            </a:stretch>
          </p:blipFill>
          <p:spPr>
            <a:xfrm>
              <a:off x="0" y="35366"/>
              <a:ext cx="427614" cy="427615"/>
            </a:xfrm>
            <a:prstGeom prst="rect">
              <a:avLst/>
            </a:prstGeom>
            <a:ln w="12700" cap="flat">
              <a:noFill/>
              <a:miter lim="400000"/>
            </a:ln>
            <a:effectLst/>
          </p:spPr>
        </p:pic>
      </p:grpSp>
      <p:pic>
        <p:nvPicPr>
          <p:cNvPr id="26" name="image1.jpeg"/>
          <p:cNvPicPr>
            <a:picLocks noChangeAspect="1"/>
          </p:cNvPicPr>
          <p:nvPr/>
        </p:nvPicPr>
        <p:blipFill>
          <a:blip r:embed="rId4">
            <a:extLst/>
          </a:blip>
          <a:srcRect l="4778" t="86965" r="45209" b="2520"/>
          <a:stretch>
            <a:fillRect/>
          </a:stretch>
        </p:blipFill>
        <p:spPr>
          <a:xfrm>
            <a:off x="97899" y="5639942"/>
            <a:ext cx="3641056" cy="573641"/>
          </a:xfrm>
          <a:prstGeom prst="rect">
            <a:avLst/>
          </a:prstGeom>
          <a:ln w="12700">
            <a:miter lim="400000"/>
          </a:ln>
        </p:spPr>
      </p:pic>
      <p:grpSp>
        <p:nvGrpSpPr>
          <p:cNvPr id="29" name="Group 29"/>
          <p:cNvGrpSpPr/>
          <p:nvPr/>
        </p:nvGrpSpPr>
        <p:grpSpPr>
          <a:xfrm>
            <a:off x="135329" y="6475521"/>
            <a:ext cx="3059624" cy="439093"/>
            <a:chOff x="0" y="26700"/>
            <a:chExt cx="4351463" cy="624486"/>
          </a:xfrm>
        </p:grpSpPr>
        <p:pic>
          <p:nvPicPr>
            <p:cNvPr id="27" name="website-icon-18.png"/>
            <p:cNvPicPr>
              <a:picLocks noChangeAspect="1"/>
            </p:cNvPicPr>
            <p:nvPr/>
          </p:nvPicPr>
          <p:blipFill>
            <a:blip r:embed="rId5">
              <a:extLst/>
            </a:blip>
            <a:stretch>
              <a:fillRect/>
            </a:stretch>
          </p:blipFill>
          <p:spPr>
            <a:xfrm>
              <a:off x="0" y="48198"/>
              <a:ext cx="440051" cy="440052"/>
            </a:xfrm>
            <a:prstGeom prst="rect">
              <a:avLst/>
            </a:prstGeom>
            <a:ln w="12700" cap="flat">
              <a:noFill/>
              <a:miter lim="400000"/>
            </a:ln>
            <a:effectLst/>
          </p:spPr>
        </p:pic>
        <p:sp>
          <p:nvSpPr>
            <p:cNvPr id="28" name="Shape 28"/>
            <p:cNvSpPr/>
            <p:nvPr/>
          </p:nvSpPr>
          <p:spPr>
            <a:xfrm>
              <a:off x="497140" y="26700"/>
              <a:ext cx="3854323" cy="6244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65023" tIns="65023" rIns="65023" bIns="65023" numCol="1" anchor="t">
              <a:spAutoFit/>
            </a:bodyPr>
            <a:lstStyle>
              <a:lvl1pPr>
                <a:defRPr sz="2000">
                  <a:solidFill>
                    <a:schemeClr val="accent1">
                      <a:satOff val="-4409"/>
                      <a:lumOff val="-10509"/>
                    </a:schemeClr>
                  </a:solidFill>
                </a:defRPr>
              </a:lvl1pPr>
            </a:lstStyle>
            <a:p>
              <a:r>
                <a:rPr b="0" i="0" dirty="0">
                  <a:latin typeface="Source Sans Pro Light" charset="0"/>
                  <a:ea typeface="Source Sans Pro Light" charset="0"/>
                  <a:cs typeface="Source Sans Pro Light" charset="0"/>
                </a:rPr>
                <a:t>www.skatelescope.org</a:t>
              </a:r>
            </a:p>
          </p:txBody>
        </p:sp>
      </p:grpSp>
      <p:pic>
        <p:nvPicPr>
          <p:cNvPr id="2" name="Picture 1"/>
          <p:cNvPicPr>
            <a:picLocks noChangeAspect="1"/>
          </p:cNvPicPr>
          <p:nvPr userDrawn="1"/>
        </p:nvPicPr>
        <p:blipFill>
          <a:blip r:embed="rId6"/>
          <a:stretch>
            <a:fillRect/>
          </a:stretch>
        </p:blipFill>
        <p:spPr>
          <a:xfrm>
            <a:off x="0" y="1374720"/>
            <a:ext cx="9144000" cy="4108561"/>
          </a:xfrm>
          <a:prstGeom prst="rect">
            <a:avLst/>
          </a:prstGeom>
        </p:spPr>
      </p:pic>
      <p:sp>
        <p:nvSpPr>
          <p:cNvPr id="20" name="Shape 20"/>
          <p:cNvSpPr/>
          <p:nvPr/>
        </p:nvSpPr>
        <p:spPr>
          <a:xfrm>
            <a:off x="4956315" y="5471085"/>
            <a:ext cx="4043589" cy="12618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8" tIns="45718" rIns="45718" bIns="45718" numCol="1" anchor="t">
            <a:spAutoFit/>
          </a:bodyPr>
          <a:lstStyle>
            <a:lvl1pPr>
              <a:defRPr sz="3600">
                <a:solidFill>
                  <a:schemeClr val="accent6">
                    <a:satOff val="-35873"/>
                    <a:lumOff val="-12431"/>
                  </a:schemeClr>
                </a:solidFill>
                <a:latin typeface="Arial Rounded MT Bold"/>
                <a:ea typeface="Arial Rounded MT Bold"/>
                <a:cs typeface="Arial Rounded MT Bold"/>
                <a:sym typeface="Arial Rounded MT Bold"/>
              </a:defRPr>
            </a:lvl1pPr>
          </a:lstStyle>
          <a:p>
            <a:pPr algn="r"/>
            <a:r>
              <a:rPr lang="en-GB" b="0" dirty="0" smtClean="0">
                <a:solidFill>
                  <a:schemeClr val="accent4">
                    <a:lumMod val="75000"/>
                  </a:schemeClr>
                </a:solidFill>
                <a:latin typeface="Latin Modern Sans 10" charset="0"/>
                <a:ea typeface="Latin Modern Sans 10" charset="0"/>
                <a:cs typeface="Latin Modern Sans 10" charset="0"/>
              </a:rPr>
              <a:t>Rosie Bolton</a:t>
            </a:r>
            <a:br>
              <a:rPr lang="en-GB" b="0" dirty="0" smtClean="0">
                <a:solidFill>
                  <a:schemeClr val="accent4">
                    <a:lumMod val="75000"/>
                  </a:schemeClr>
                </a:solidFill>
                <a:latin typeface="Latin Modern Sans 10" charset="0"/>
                <a:ea typeface="Latin Modern Sans 10" charset="0"/>
                <a:cs typeface="Latin Modern Sans 10" charset="0"/>
              </a:rPr>
            </a:br>
            <a:r>
              <a:rPr lang="en-GB" sz="2000" b="0" dirty="0" smtClean="0">
                <a:solidFill>
                  <a:srgbClr val="C00000"/>
                </a:solidFill>
                <a:latin typeface="Latin Modern Sans 10" charset="0"/>
                <a:ea typeface="Latin Modern Sans 10" charset="0"/>
                <a:cs typeface="Latin Modern Sans 10" charset="0"/>
              </a:rPr>
              <a:t>SKA Regional Centre Project Scientist</a:t>
            </a:r>
            <a:endParaRPr b="0" dirty="0">
              <a:solidFill>
                <a:srgbClr val="C00000"/>
              </a:solidFill>
              <a:latin typeface="Latin Modern Sans 10" charset="0"/>
              <a:ea typeface="Latin Modern Sans 10" charset="0"/>
              <a:cs typeface="Latin Modern Sans 10" charset="0"/>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Content page">
    <p:spTree>
      <p:nvGrpSpPr>
        <p:cNvPr id="1" name=""/>
        <p:cNvGrpSpPr/>
        <p:nvPr/>
      </p:nvGrpSpPr>
      <p:grpSpPr>
        <a:xfrm>
          <a:off x="0" y="0"/>
          <a:ext cx="0" cy="0"/>
          <a:chOff x="0" y="0"/>
          <a:chExt cx="0" cy="0"/>
        </a:xfrm>
      </p:grpSpPr>
      <p:sp>
        <p:nvSpPr>
          <p:cNvPr id="37" name="Shape 37"/>
          <p:cNvSpPr>
            <a:spLocks noGrp="1"/>
          </p:cNvSpPr>
          <p:nvPr>
            <p:ph type="body" idx="1"/>
          </p:nvPr>
        </p:nvSpPr>
        <p:spPr>
          <a:xfrm>
            <a:off x="173491" y="1149951"/>
            <a:ext cx="8722937" cy="5258344"/>
          </a:xfrm>
          <a:prstGeom prst="rect">
            <a:avLst/>
          </a:prstGeom>
        </p:spPr>
        <p:txBody>
          <a:bodyPr lIns="45561" tIns="32146" rIns="64291" bIns="32146"/>
          <a:lstStyle>
            <a:lvl1pPr>
              <a:defRPr>
                <a:latin typeface="Latin Modern Sans 10" charset="0"/>
                <a:ea typeface="Latin Modern Sans 10" charset="0"/>
                <a:cs typeface="Latin Modern Sans 10" charset="0"/>
              </a:defRPr>
            </a:lvl1pPr>
            <a:lvl2pPr marL="531298" indent="-265649">
              <a:buFont typeface="Arial" charset="0"/>
              <a:buChar char="•"/>
              <a:tabLst/>
              <a:defRPr>
                <a:solidFill>
                  <a:srgbClr val="7030A0"/>
                </a:solidFill>
                <a:latin typeface="Latin Modern Sans 10" charset="0"/>
                <a:ea typeface="Latin Modern Sans 10" charset="0"/>
                <a:cs typeface="Latin Modern Sans 10" charset="0"/>
              </a:defRPr>
            </a:lvl2pPr>
            <a:lvl3pPr>
              <a:defRPr sz="1400">
                <a:solidFill>
                  <a:srgbClr val="FF0000"/>
                </a:solidFill>
                <a:latin typeface="Latin Modern Sans 10" charset="0"/>
                <a:ea typeface="Latin Modern Sans 10" charset="0"/>
                <a:cs typeface="Latin Modern Sans 10" charset="0"/>
              </a:defRPr>
            </a:lvl3pPr>
            <a:lvl4pPr>
              <a:defRPr>
                <a:latin typeface="Latin Modern Sans 10" charset="0"/>
                <a:ea typeface="Latin Modern Sans 10" charset="0"/>
                <a:cs typeface="Latin Modern Sans 10" charset="0"/>
              </a:defRPr>
            </a:lvl4pPr>
            <a:lvl5pPr>
              <a:defRPr>
                <a:latin typeface="Latin Modern Sans 10" charset="0"/>
                <a:ea typeface="Latin Modern Sans 10" charset="0"/>
                <a:cs typeface="Latin Modern Sans 10" charset="0"/>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38" name="Shape 38"/>
          <p:cNvSpPr>
            <a:spLocks noGrp="1"/>
          </p:cNvSpPr>
          <p:nvPr>
            <p:ph type="body" sz="quarter" idx="13"/>
          </p:nvPr>
        </p:nvSpPr>
        <p:spPr>
          <a:xfrm>
            <a:off x="173492" y="397733"/>
            <a:ext cx="7570989" cy="619942"/>
          </a:xfrm>
          <a:prstGeom prst="rect">
            <a:avLst/>
          </a:prstGeom>
        </p:spPr>
        <p:txBody>
          <a:bodyPr lIns="64291" tIns="32146" rIns="64291" bIns="32146" anchor="ctr">
            <a:noAutofit/>
          </a:bodyPr>
          <a:lstStyle>
            <a:lvl1pPr>
              <a:spcBef>
                <a:spcPts val="703"/>
              </a:spcBef>
              <a:defRPr sz="3800" b="0" i="0">
                <a:solidFill>
                  <a:schemeClr val="accent2">
                    <a:satOff val="-4966"/>
                    <a:lumOff val="-10549"/>
                  </a:schemeClr>
                </a:solidFill>
                <a:latin typeface="Latin Modern Sans 10" charset="0"/>
                <a:ea typeface="Latin Modern Sans 10" charset="0"/>
                <a:cs typeface="Latin Modern Sans 10" charset="0"/>
                <a:sym typeface="Latin Modern Sans 10 Bold"/>
              </a:defRPr>
            </a:lvl1pPr>
          </a:lstStyle>
          <a:p>
            <a:r>
              <a:t>Title</a:t>
            </a:r>
          </a:p>
        </p:txBody>
      </p:sp>
      <p:grpSp>
        <p:nvGrpSpPr>
          <p:cNvPr id="7" name="Group 6"/>
          <p:cNvGrpSpPr/>
          <p:nvPr userDrawn="1"/>
        </p:nvGrpSpPr>
        <p:grpSpPr>
          <a:xfrm>
            <a:off x="6270620" y="6504545"/>
            <a:ext cx="1641648" cy="285204"/>
            <a:chOff x="6422270" y="9207254"/>
            <a:chExt cx="2334788" cy="405623"/>
          </a:xfrm>
        </p:grpSpPr>
        <p:pic>
          <p:nvPicPr>
            <p:cNvPr id="13" name="website-icon-18.png"/>
            <p:cNvPicPr>
              <a:picLocks noChangeAspect="1"/>
            </p:cNvPicPr>
            <p:nvPr/>
          </p:nvPicPr>
          <p:blipFill>
            <a:blip r:embed="rId2">
              <a:extLst/>
            </a:blip>
            <a:stretch>
              <a:fillRect/>
            </a:stretch>
          </p:blipFill>
          <p:spPr>
            <a:xfrm>
              <a:off x="6422270" y="9236438"/>
              <a:ext cx="319166" cy="319169"/>
            </a:xfrm>
            <a:prstGeom prst="rect">
              <a:avLst/>
            </a:prstGeom>
            <a:ln w="12700" cap="flat">
              <a:noFill/>
              <a:miter lim="400000"/>
            </a:ln>
            <a:effectLst/>
          </p:spPr>
        </p:pic>
        <p:sp>
          <p:nvSpPr>
            <p:cNvPr id="14" name="Shape 28"/>
            <p:cNvSpPr/>
            <p:nvPr/>
          </p:nvSpPr>
          <p:spPr>
            <a:xfrm>
              <a:off x="6745635" y="9207254"/>
              <a:ext cx="2011423" cy="4056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65023" tIns="65023" rIns="65023" bIns="65023" numCol="1" anchor="t">
              <a:spAutoFit/>
            </a:bodyPr>
            <a:lstStyle>
              <a:lvl1pPr>
                <a:defRPr sz="2000">
                  <a:solidFill>
                    <a:schemeClr val="accent1">
                      <a:satOff val="-4409"/>
                      <a:lumOff val="-10509"/>
                    </a:schemeClr>
                  </a:solidFill>
                </a:defRPr>
              </a:lvl1pPr>
            </a:lstStyle>
            <a:p>
              <a:r>
                <a:rPr sz="1000" b="0" i="0" dirty="0">
                  <a:solidFill>
                    <a:srgbClr val="197798"/>
                  </a:solidFill>
                  <a:latin typeface="Source Sans Pro Light" charset="0"/>
                  <a:ea typeface="Source Sans Pro Light" charset="0"/>
                  <a:cs typeface="Source Sans Pro Light" charset="0"/>
                </a:rPr>
                <a:t>www.skatelescope.org</a:t>
              </a:r>
            </a:p>
          </p:txBody>
        </p:sp>
      </p:grpSp>
      <p:sp>
        <p:nvSpPr>
          <p:cNvPr id="11" name="Shape 48"/>
          <p:cNvSpPr/>
          <p:nvPr userDrawn="1"/>
        </p:nvSpPr>
        <p:spPr>
          <a:xfrm>
            <a:off x="3055846" y="0"/>
            <a:ext cx="4688635" cy="265456"/>
          </a:xfrm>
          <a:prstGeom prst="rect">
            <a:avLst/>
          </a:prstGeom>
          <a:ln w="12700">
            <a:miter lim="400000"/>
          </a:ln>
          <a:extLst>
            <a:ext uri="{C572A759-6A51-4108-AA02-DFA0A04FC94B}">
              <ma14:wrappingTextBoxFlag xmlns:ma14="http://schemas.microsoft.com/office/mac/drawingml/2011/main" val="1"/>
            </a:ext>
          </a:extLst>
        </p:spPr>
        <p:txBody>
          <a:bodyPr wrap="square" lIns="45718" tIns="45718" rIns="45718" bIns="45718">
            <a:spAutoFit/>
          </a:bodyPr>
          <a:lstStyle>
            <a:lvl1pPr>
              <a:defRPr sz="1800">
                <a:solidFill>
                  <a:schemeClr val="accent6">
                    <a:lumOff val="18921"/>
                  </a:schemeClr>
                </a:solidFill>
              </a:defRPr>
            </a:lvl1pPr>
          </a:lstStyle>
          <a:p>
            <a:pPr algn="r"/>
            <a:r>
              <a:rPr sz="1100" dirty="0" smtClean="0">
                <a:solidFill>
                  <a:schemeClr val="tx2">
                    <a:lumMod val="20000"/>
                    <a:lumOff val="80000"/>
                  </a:schemeClr>
                </a:solidFill>
                <a:latin typeface="Latin Modern Sans 10" charset="0"/>
                <a:ea typeface="Latin Modern Sans 10" charset="0"/>
                <a:cs typeface="Latin Modern Sans 10" charset="0"/>
              </a:rPr>
              <a:t> </a:t>
            </a:r>
            <a:r>
              <a:rPr lang="en-GB" sz="1100" dirty="0" smtClean="0">
                <a:solidFill>
                  <a:schemeClr val="tx2">
                    <a:lumMod val="20000"/>
                    <a:lumOff val="80000"/>
                  </a:schemeClr>
                </a:solidFill>
                <a:latin typeface="Latin Modern Sans 10" charset="0"/>
                <a:ea typeface="Latin Modern Sans 10" charset="0"/>
                <a:cs typeface="Latin Modern Sans 10" charset="0"/>
              </a:rPr>
              <a:t>2</a:t>
            </a:r>
            <a:r>
              <a:rPr lang="en-GB" sz="1100" baseline="30000" dirty="0" smtClean="0">
                <a:solidFill>
                  <a:schemeClr val="tx2">
                    <a:lumMod val="20000"/>
                    <a:lumOff val="80000"/>
                  </a:schemeClr>
                </a:solidFill>
                <a:latin typeface="Latin Modern Sans 10" charset="0"/>
                <a:ea typeface="Latin Modern Sans 10" charset="0"/>
                <a:cs typeface="Latin Modern Sans 10" charset="0"/>
              </a:rPr>
              <a:t>nd</a:t>
            </a:r>
            <a:r>
              <a:rPr lang="en-GB" sz="1100" dirty="0" smtClean="0">
                <a:solidFill>
                  <a:schemeClr val="tx2">
                    <a:lumMod val="20000"/>
                    <a:lumOff val="80000"/>
                  </a:schemeClr>
                </a:solidFill>
                <a:latin typeface="Latin Modern Sans 10" charset="0"/>
                <a:ea typeface="Latin Modern Sans 10" charset="0"/>
                <a:cs typeface="Latin Modern Sans 10" charset="0"/>
              </a:rPr>
              <a:t> </a:t>
            </a:r>
            <a:r>
              <a:rPr lang="en-GB" sz="1100" dirty="0" err="1" smtClean="0">
                <a:solidFill>
                  <a:schemeClr val="tx2">
                    <a:lumMod val="20000"/>
                    <a:lumOff val="80000"/>
                  </a:schemeClr>
                </a:solidFill>
                <a:latin typeface="Latin Modern Sans 10" charset="0"/>
                <a:ea typeface="Latin Modern Sans 10" charset="0"/>
                <a:cs typeface="Latin Modern Sans 10" charset="0"/>
              </a:rPr>
              <a:t>Asterics</a:t>
            </a:r>
            <a:r>
              <a:rPr lang="en-GB" sz="1100" dirty="0" smtClean="0">
                <a:solidFill>
                  <a:schemeClr val="tx2">
                    <a:lumMod val="20000"/>
                    <a:lumOff val="80000"/>
                  </a:schemeClr>
                </a:solidFill>
                <a:latin typeface="Latin Modern Sans 10" charset="0"/>
                <a:ea typeface="Latin Modern Sans 10" charset="0"/>
                <a:cs typeface="Latin Modern Sans 10" charset="0"/>
              </a:rPr>
              <a:t> ESFRI forum, December 2017</a:t>
            </a:r>
            <a:endParaRPr sz="1100" dirty="0">
              <a:solidFill>
                <a:schemeClr val="tx2">
                  <a:lumMod val="20000"/>
                  <a:lumOff val="80000"/>
                </a:schemeClr>
              </a:solidFill>
              <a:latin typeface="Latin Modern Sans 10" charset="0"/>
              <a:ea typeface="Latin Modern Sans 10" charset="0"/>
              <a:cs typeface="Latin Modern Sans 10" charset="0"/>
            </a:endParaRPr>
          </a:p>
        </p:txBody>
      </p:sp>
      <p:sp>
        <p:nvSpPr>
          <p:cNvPr id="3" name="TextBox 2"/>
          <p:cNvSpPr txBox="1"/>
          <p:nvPr userDrawn="1"/>
        </p:nvSpPr>
        <p:spPr>
          <a:xfrm>
            <a:off x="8881749" y="21640"/>
            <a:ext cx="262251" cy="2221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26788" rtlCol="0" anchor="t">
            <a:spAutoFit/>
          </a:bodyPr>
          <a:lstStyle/>
          <a:p>
            <a:pPr marL="0" marR="0" indent="0" algn="l" defTabSz="457184" rtl="0" fontAlgn="auto" latinLnBrk="0" hangingPunct="0">
              <a:lnSpc>
                <a:spcPct val="100000"/>
              </a:lnSpc>
              <a:spcBef>
                <a:spcPts val="0"/>
              </a:spcBef>
              <a:spcAft>
                <a:spcPts val="0"/>
              </a:spcAft>
              <a:buClrTx/>
              <a:buSzTx/>
              <a:buFontTx/>
              <a:buNone/>
              <a:tabLst/>
            </a:pPr>
            <a:fld id="{8D554FAD-ADF9-7B49-954A-C15C1F398BBC}" type="slidenum">
              <a:rPr kumimoji="0" lang="en-GB" sz="800" b="0" i="0" u="none" strike="noStrike" cap="none" spc="0" normalizeH="0" baseline="0" smtClean="0">
                <a:ln>
                  <a:noFill/>
                </a:ln>
                <a:solidFill>
                  <a:schemeClr val="bg1">
                    <a:lumMod val="95000"/>
                  </a:schemeClr>
                </a:solidFill>
                <a:effectLst/>
                <a:uFillTx/>
                <a:latin typeface="Latin Modern Sans 10" charset="0"/>
                <a:ea typeface="Latin Modern Sans 10" charset="0"/>
                <a:cs typeface="Latin Modern Sans 10" charset="0"/>
                <a:sym typeface="Calibri"/>
              </a:rPr>
              <a:pPr marL="0" marR="0" indent="0" algn="l" defTabSz="457184" rtl="0" fontAlgn="auto" latinLnBrk="0" hangingPunct="0">
                <a:lnSpc>
                  <a:spcPct val="100000"/>
                </a:lnSpc>
                <a:spcBef>
                  <a:spcPts val="0"/>
                </a:spcBef>
                <a:spcAft>
                  <a:spcPts val="0"/>
                </a:spcAft>
                <a:buClrTx/>
                <a:buSzTx/>
                <a:buFontTx/>
                <a:buNone/>
                <a:tabLst/>
              </a:pPr>
              <a:t>‹#›</a:t>
            </a:fld>
            <a:endParaRPr kumimoji="0" lang="en-GB" sz="800" b="0" i="0" u="none" strike="noStrike" cap="none" spc="0" normalizeH="0" baseline="0" dirty="0">
              <a:ln>
                <a:noFill/>
              </a:ln>
              <a:solidFill>
                <a:schemeClr val="bg1">
                  <a:lumMod val="95000"/>
                </a:schemeClr>
              </a:solidFill>
              <a:effectLst/>
              <a:uFillTx/>
              <a:latin typeface="Latin Modern Sans 10" charset="0"/>
              <a:ea typeface="Latin Modern Sans 10" charset="0"/>
              <a:cs typeface="Latin Modern Sans 10" charset="0"/>
              <a:sym typeface="Calibri"/>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Back page">
    <p:spTree>
      <p:nvGrpSpPr>
        <p:cNvPr id="1" name=""/>
        <p:cNvGrpSpPr/>
        <p:nvPr/>
      </p:nvGrpSpPr>
      <p:grpSpPr>
        <a:xfrm>
          <a:off x="0" y="0"/>
          <a:ext cx="0" cy="0"/>
          <a:chOff x="0" y="0"/>
          <a:chExt cx="0" cy="0"/>
        </a:xfrm>
      </p:grpSpPr>
      <p:pic>
        <p:nvPicPr>
          <p:cNvPr id="55" name="image3.jpeg"/>
          <p:cNvPicPr>
            <a:picLocks noChangeAspect="1"/>
          </p:cNvPicPr>
          <p:nvPr/>
        </p:nvPicPr>
        <p:blipFill>
          <a:blip r:embed="rId2">
            <a:extLst/>
          </a:blip>
          <a:stretch>
            <a:fillRect/>
          </a:stretch>
        </p:blipFill>
        <p:spPr>
          <a:xfrm>
            <a:off x="3392" y="2545"/>
            <a:ext cx="9173217" cy="6877140"/>
          </a:xfrm>
          <a:prstGeom prst="rect">
            <a:avLst/>
          </a:prstGeom>
          <a:ln w="12700">
            <a:miter lim="400000"/>
          </a:ln>
        </p:spPr>
      </p:pic>
      <p:sp>
        <p:nvSpPr>
          <p:cNvPr id="56" name="Shape 56"/>
          <p:cNvSpPr>
            <a:spLocks noGrp="1"/>
          </p:cNvSpPr>
          <p:nvPr>
            <p:ph type="body" idx="1"/>
          </p:nvPr>
        </p:nvSpPr>
        <p:spPr>
          <a:xfrm>
            <a:off x="358123" y="1863685"/>
            <a:ext cx="8378327" cy="4525964"/>
          </a:xfrm>
          <a:prstGeom prst="rect">
            <a:avLst/>
          </a:prstGeom>
        </p:spPr>
        <p:txBody>
          <a:bodyPr lIns="64291" tIns="32146" rIns="64291" bIns="32146"/>
          <a:lstStyle>
            <a:lvl1pPr marL="327886" indent="-327886">
              <a:buSzPct val="100000"/>
              <a:buFont typeface="Arial"/>
              <a:buChar char="•"/>
              <a:defRPr sz="2400">
                <a:solidFill>
                  <a:srgbClr val="FFFFFF"/>
                </a:solidFill>
                <a:latin typeface="Arial"/>
                <a:ea typeface="Arial"/>
                <a:cs typeface="Arial"/>
                <a:sym typeface="Arial"/>
              </a:defRPr>
            </a:lvl1pPr>
            <a:lvl2pPr marL="565420" indent="-243963">
              <a:buClrTx/>
              <a:buSzPct val="100000"/>
              <a:buFont typeface="Arial"/>
              <a:buChar char="–"/>
              <a:defRPr sz="2400">
                <a:solidFill>
                  <a:srgbClr val="FFFFFF"/>
                </a:solidFill>
                <a:latin typeface="Arial"/>
                <a:ea typeface="Arial"/>
                <a:cs typeface="Arial"/>
                <a:sym typeface="Arial"/>
              </a:defRPr>
            </a:lvl2pPr>
            <a:lvl3pPr marL="870614" indent="-227699">
              <a:buSzPct val="100000"/>
              <a:buFont typeface="Arial"/>
              <a:buChar char="•"/>
              <a:defRPr sz="2400">
                <a:solidFill>
                  <a:srgbClr val="FFFFFF"/>
                </a:solidFill>
                <a:latin typeface="Arial"/>
                <a:ea typeface="Arial"/>
                <a:cs typeface="Arial"/>
                <a:sym typeface="Arial"/>
              </a:defRPr>
            </a:lvl3pPr>
            <a:lvl4pPr marL="1237611" indent="-273239">
              <a:buSzPct val="100000"/>
              <a:buFont typeface="Arial"/>
              <a:buChar char="–"/>
              <a:defRPr sz="2400">
                <a:solidFill>
                  <a:srgbClr val="FFFFFF"/>
                </a:solidFill>
                <a:latin typeface="Arial"/>
                <a:ea typeface="Arial"/>
                <a:cs typeface="Arial"/>
                <a:sym typeface="Arial"/>
              </a:defRPr>
            </a:lvl4pPr>
            <a:lvl5pPr marL="1559068" indent="-273239">
              <a:buSzPct val="100000"/>
              <a:buFont typeface="Arial"/>
              <a:buChar char="»"/>
              <a:defRPr sz="2400">
                <a:solidFill>
                  <a:srgbClr val="FFFFFF"/>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57" name="Shape 57"/>
          <p:cNvSpPr>
            <a:spLocks noGrp="1"/>
          </p:cNvSpPr>
          <p:nvPr>
            <p:ph type="sldNum" sz="quarter" idx="2"/>
          </p:nvPr>
        </p:nvSpPr>
        <p:spPr>
          <a:xfrm>
            <a:off x="4419600" y="6173292"/>
            <a:ext cx="2133601" cy="366118"/>
          </a:xfrm>
          <a:prstGeom prst="rect">
            <a:avLst/>
          </a:prstGeom>
        </p:spPr>
        <p:txBody>
          <a:bodyPr lIns="64291" tIns="32146" rIns="64291" bIns="32146"/>
          <a:lstStyle>
            <a:lvl1pPr algn="r">
              <a:defRPr sz="1100" b="1">
                <a:latin typeface="Arial"/>
                <a:ea typeface="Arial"/>
                <a:cs typeface="Arial"/>
                <a:sym typeface="Aria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ntent page">
    <p:spTree>
      <p:nvGrpSpPr>
        <p:cNvPr id="1" name=""/>
        <p:cNvGrpSpPr/>
        <p:nvPr/>
      </p:nvGrpSpPr>
      <p:grpSpPr>
        <a:xfrm>
          <a:off x="0" y="0"/>
          <a:ext cx="0" cy="0"/>
          <a:chOff x="0" y="0"/>
          <a:chExt cx="0" cy="0"/>
        </a:xfrm>
      </p:grpSpPr>
      <p:pic>
        <p:nvPicPr>
          <p:cNvPr id="64" name="image2.jpeg"/>
          <p:cNvPicPr>
            <a:picLocks noChangeAspect="1"/>
          </p:cNvPicPr>
          <p:nvPr/>
        </p:nvPicPr>
        <p:blipFill>
          <a:blip r:embed="rId2">
            <a:extLst/>
          </a:blip>
          <a:stretch>
            <a:fillRect/>
          </a:stretch>
        </p:blipFill>
        <p:spPr>
          <a:xfrm>
            <a:off x="-9309" y="2542"/>
            <a:ext cx="9173217" cy="6877140"/>
          </a:xfrm>
          <a:prstGeom prst="rect">
            <a:avLst/>
          </a:prstGeom>
          <a:ln w="12700">
            <a:miter lim="400000"/>
          </a:ln>
        </p:spPr>
      </p:pic>
      <p:sp>
        <p:nvSpPr>
          <p:cNvPr id="65" name="Shape 65"/>
          <p:cNvSpPr>
            <a:spLocks noGrp="1"/>
          </p:cNvSpPr>
          <p:nvPr>
            <p:ph type="body" idx="1"/>
          </p:nvPr>
        </p:nvSpPr>
        <p:spPr>
          <a:xfrm>
            <a:off x="382837" y="1170471"/>
            <a:ext cx="8378326" cy="5134981"/>
          </a:xfrm>
          <a:prstGeom prst="rect">
            <a:avLst/>
          </a:prstGeom>
        </p:spPr>
        <p:txBody>
          <a:bodyPr lIns="64291" tIns="32146" rIns="64291" bIns="32146"/>
          <a:lstStyle>
            <a:lvl2pPr indent="321457">
              <a:buClrTx/>
              <a:defRPr sz="2000">
                <a:solidFill>
                  <a:srgbClr val="000000"/>
                </a:solidFill>
              </a:defRPr>
            </a:lvl2pPr>
          </a:lstStyle>
          <a:p>
            <a:r>
              <a:t>Body Level One</a:t>
            </a:r>
          </a:p>
          <a:p>
            <a:pPr lvl="1"/>
            <a:r>
              <a:t>Body Level Two</a:t>
            </a:r>
          </a:p>
          <a:p>
            <a:pPr lvl="2"/>
            <a:r>
              <a:t>Body Level Three</a:t>
            </a:r>
          </a:p>
          <a:p>
            <a:pPr lvl="3"/>
            <a:r>
              <a:t>Body Level Four</a:t>
            </a:r>
          </a:p>
          <a:p>
            <a:pPr lvl="4"/>
            <a:r>
              <a:t>Body Level Five</a:t>
            </a:r>
          </a:p>
        </p:txBody>
      </p:sp>
      <p:sp>
        <p:nvSpPr>
          <p:cNvPr id="66" name="Shape 66"/>
          <p:cNvSpPr>
            <a:spLocks noGrp="1"/>
          </p:cNvSpPr>
          <p:nvPr>
            <p:ph type="body" sz="quarter" idx="13"/>
          </p:nvPr>
        </p:nvSpPr>
        <p:spPr>
          <a:xfrm>
            <a:off x="360963" y="521799"/>
            <a:ext cx="6276873" cy="619941"/>
          </a:xfrm>
          <a:prstGeom prst="rect">
            <a:avLst/>
          </a:prstGeom>
        </p:spPr>
        <p:txBody>
          <a:bodyPr lIns="64291" tIns="32146" rIns="64291" bIns="32146" anchor="ctr"/>
          <a:lstStyle>
            <a:lvl1pPr>
              <a:spcBef>
                <a:spcPts val="703"/>
              </a:spcBef>
              <a:defRPr sz="3400">
                <a:solidFill>
                  <a:srgbClr val="00688A"/>
                </a:solidFill>
                <a:latin typeface="Calibri Light"/>
                <a:ea typeface="Calibri Light"/>
                <a:cs typeface="Calibri Light"/>
                <a:sym typeface="Calibri Light"/>
              </a:defRPr>
            </a:lvl1pPr>
          </a:lstStyle>
          <a:p>
            <a:r>
              <a:t>Title</a:t>
            </a:r>
          </a:p>
        </p:txBody>
      </p:sp>
      <p:sp>
        <p:nvSpPr>
          <p:cNvPr id="67" name="Shape 67"/>
          <p:cNvSpPr>
            <a:spLocks noGrp="1"/>
          </p:cNvSpPr>
          <p:nvPr>
            <p:ph type="sldNum" sz="quarter" idx="2"/>
          </p:nvPr>
        </p:nvSpPr>
        <p:spPr>
          <a:xfrm>
            <a:off x="8822221" y="6494287"/>
            <a:ext cx="227095" cy="224584"/>
          </a:xfrm>
          <a:prstGeom prst="rect">
            <a:avLst/>
          </a:prstGeom>
        </p:spPr>
        <p:txBody>
          <a:bodyPr lIns="64291" tIns="32146" rIns="64291" bIns="32146"/>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1_Content pag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373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Content pag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392" y="2542"/>
            <a:ext cx="9173217" cy="6877140"/>
          </a:xfrm>
          <a:prstGeom prst="rect">
            <a:avLst/>
          </a:prstGeom>
        </p:spPr>
      </p:pic>
      <p:sp>
        <p:nvSpPr>
          <p:cNvPr id="8" name="Text Placeholder 22"/>
          <p:cNvSpPr>
            <a:spLocks noGrp="1"/>
          </p:cNvSpPr>
          <p:nvPr>
            <p:ph type="body" sz="quarter" idx="11" hasCustomPrompt="1"/>
          </p:nvPr>
        </p:nvSpPr>
        <p:spPr>
          <a:xfrm>
            <a:off x="360964" y="521800"/>
            <a:ext cx="6276872" cy="619941"/>
          </a:xfrm>
          <a:prstGeom prst="rect">
            <a:avLst/>
          </a:prstGeom>
        </p:spPr>
        <p:txBody>
          <a:bodyPr vert="horz" lIns="64291" tIns="32146" rIns="64291" bIns="32146"/>
          <a:lstStyle>
            <a:lvl1pPr marL="0" indent="0">
              <a:buFontTx/>
              <a:buNone/>
              <a:defRPr b="1">
                <a:solidFill>
                  <a:srgbClr val="00688A"/>
                </a:solidFill>
                <a:latin typeface="Arial"/>
                <a:cs typeface="Arial"/>
              </a:defRPr>
            </a:lvl1pPr>
            <a:lvl2pPr>
              <a:defRPr>
                <a:solidFill>
                  <a:srgbClr val="00688A"/>
                </a:solidFill>
                <a:latin typeface="Arial"/>
                <a:cs typeface="Arial"/>
              </a:defRPr>
            </a:lvl2pPr>
            <a:lvl3pPr>
              <a:defRPr>
                <a:solidFill>
                  <a:srgbClr val="00688A"/>
                </a:solidFill>
                <a:latin typeface="Arial"/>
                <a:cs typeface="Arial"/>
              </a:defRPr>
            </a:lvl3pPr>
            <a:lvl4pPr>
              <a:defRPr>
                <a:solidFill>
                  <a:srgbClr val="00688A"/>
                </a:solidFill>
                <a:latin typeface="Arial"/>
                <a:cs typeface="Arial"/>
              </a:defRPr>
            </a:lvl4pPr>
            <a:lvl5pPr>
              <a:defRPr>
                <a:solidFill>
                  <a:srgbClr val="00688A"/>
                </a:solidFill>
                <a:latin typeface="Arial"/>
                <a:cs typeface="Arial"/>
              </a:defRPr>
            </a:lvl5pPr>
          </a:lstStyle>
          <a:p>
            <a:pPr lvl="0"/>
            <a:r>
              <a:rPr lang="en-GB" dirty="0" smtClean="0"/>
              <a:t>Slide Title</a:t>
            </a:r>
            <a:endParaRPr lang="en-US" dirty="0"/>
          </a:p>
        </p:txBody>
      </p:sp>
      <p:sp>
        <p:nvSpPr>
          <p:cNvPr id="7" name="Footer Placeholder 3"/>
          <p:cNvSpPr>
            <a:spLocks noGrp="1"/>
          </p:cNvSpPr>
          <p:nvPr>
            <p:ph type="ftr" sz="quarter" idx="13"/>
          </p:nvPr>
        </p:nvSpPr>
        <p:spPr>
          <a:xfrm>
            <a:off x="5977940" y="6431537"/>
            <a:ext cx="2895600" cy="365125"/>
          </a:xfrm>
          <a:prstGeom prst="rect">
            <a:avLst/>
          </a:prstGeom>
        </p:spPr>
        <p:txBody>
          <a:bodyPr lIns="64291" tIns="32146" rIns="64291" bIns="32146"/>
          <a:lstStyle>
            <a:lvl1pPr algn="r">
              <a:defRPr sz="1200">
                <a:solidFill>
                  <a:srgbClr val="00688A"/>
                </a:solidFill>
                <a:latin typeface="Arial"/>
                <a:cs typeface="Arial"/>
              </a:defRPr>
            </a:lvl1pPr>
          </a:lstStyle>
          <a:p>
            <a:endParaRPr lang="en-US" dirty="0"/>
          </a:p>
        </p:txBody>
      </p:sp>
    </p:spTree>
    <p:extLst>
      <p:ext uri="{BB962C8B-B14F-4D97-AF65-F5344CB8AC3E}">
        <p14:creationId xmlns:p14="http://schemas.microsoft.com/office/powerpoint/2010/main" val="50561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Content pag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392" y="2542"/>
            <a:ext cx="9173217" cy="6877140"/>
          </a:xfrm>
          <a:prstGeom prst="rect">
            <a:avLst/>
          </a:prstGeom>
        </p:spPr>
      </p:pic>
      <p:sp>
        <p:nvSpPr>
          <p:cNvPr id="8" name="Text Placeholder 22"/>
          <p:cNvSpPr>
            <a:spLocks noGrp="1"/>
          </p:cNvSpPr>
          <p:nvPr>
            <p:ph type="body" sz="quarter" idx="11" hasCustomPrompt="1"/>
          </p:nvPr>
        </p:nvSpPr>
        <p:spPr>
          <a:xfrm>
            <a:off x="360964" y="521800"/>
            <a:ext cx="6276872" cy="619941"/>
          </a:xfrm>
          <a:prstGeom prst="rect">
            <a:avLst/>
          </a:prstGeom>
        </p:spPr>
        <p:txBody>
          <a:bodyPr vert="horz" lIns="64291" tIns="32146" rIns="64291" bIns="32146"/>
          <a:lstStyle>
            <a:lvl1pPr marL="0" indent="0">
              <a:buFontTx/>
              <a:buNone/>
              <a:defRPr b="1">
                <a:solidFill>
                  <a:srgbClr val="00688A"/>
                </a:solidFill>
                <a:latin typeface="Arial"/>
                <a:cs typeface="Arial"/>
              </a:defRPr>
            </a:lvl1pPr>
            <a:lvl2pPr>
              <a:defRPr>
                <a:solidFill>
                  <a:srgbClr val="00688A"/>
                </a:solidFill>
                <a:latin typeface="Arial"/>
                <a:cs typeface="Arial"/>
              </a:defRPr>
            </a:lvl2pPr>
            <a:lvl3pPr>
              <a:defRPr>
                <a:solidFill>
                  <a:srgbClr val="00688A"/>
                </a:solidFill>
                <a:latin typeface="Arial"/>
                <a:cs typeface="Arial"/>
              </a:defRPr>
            </a:lvl3pPr>
            <a:lvl4pPr>
              <a:defRPr>
                <a:solidFill>
                  <a:srgbClr val="00688A"/>
                </a:solidFill>
                <a:latin typeface="Arial"/>
                <a:cs typeface="Arial"/>
              </a:defRPr>
            </a:lvl4pPr>
            <a:lvl5pPr>
              <a:defRPr>
                <a:solidFill>
                  <a:srgbClr val="00688A"/>
                </a:solidFill>
                <a:latin typeface="Arial"/>
                <a:cs typeface="Arial"/>
              </a:defRPr>
            </a:lvl5pPr>
          </a:lstStyle>
          <a:p>
            <a:pPr lvl="0"/>
            <a:r>
              <a:rPr lang="en-GB" dirty="0" smtClean="0"/>
              <a:t>Slide Title</a:t>
            </a:r>
            <a:endParaRPr lang="en-US" dirty="0"/>
          </a:p>
        </p:txBody>
      </p:sp>
      <p:sp>
        <p:nvSpPr>
          <p:cNvPr id="7" name="Footer Placeholder 3"/>
          <p:cNvSpPr>
            <a:spLocks noGrp="1"/>
          </p:cNvSpPr>
          <p:nvPr>
            <p:ph type="ftr" sz="quarter" idx="13"/>
          </p:nvPr>
        </p:nvSpPr>
        <p:spPr>
          <a:xfrm>
            <a:off x="5977940" y="6431537"/>
            <a:ext cx="2895600" cy="365125"/>
          </a:xfrm>
          <a:prstGeom prst="rect">
            <a:avLst/>
          </a:prstGeom>
        </p:spPr>
        <p:txBody>
          <a:bodyPr lIns="64291" tIns="32146" rIns="64291" bIns="32146"/>
          <a:lstStyle>
            <a:lvl1pPr algn="r">
              <a:defRPr sz="1200">
                <a:solidFill>
                  <a:srgbClr val="00688A"/>
                </a:solidFill>
                <a:latin typeface="Arial"/>
                <a:cs typeface="Arial"/>
              </a:defRPr>
            </a:lvl1pPr>
          </a:lstStyle>
          <a:p>
            <a:endParaRPr lang="en-US" dirty="0"/>
          </a:p>
        </p:txBody>
      </p:sp>
    </p:spTree>
    <p:extLst>
      <p:ext uri="{BB962C8B-B14F-4D97-AF65-F5344CB8AC3E}">
        <p14:creationId xmlns:p14="http://schemas.microsoft.com/office/powerpoint/2010/main" val="1906734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0_Content page">
    <p:spTree>
      <p:nvGrpSpPr>
        <p:cNvPr id="1" name=""/>
        <p:cNvGrpSpPr/>
        <p:nvPr/>
      </p:nvGrpSpPr>
      <p:grpSpPr>
        <a:xfrm>
          <a:off x="0" y="0"/>
          <a:ext cx="0" cy="0"/>
          <a:chOff x="0" y="0"/>
          <a:chExt cx="0" cy="0"/>
        </a:xfrm>
      </p:grpSpPr>
      <p:pic>
        <p:nvPicPr>
          <p:cNvPr id="3" name="Picture 2" descr="SKA_PowerPoint Templates V8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80000" cy="6882226"/>
          </a:xfrm>
          <a:prstGeom prst="rect">
            <a:avLst/>
          </a:prstGeom>
        </p:spPr>
      </p:pic>
      <p:sp>
        <p:nvSpPr>
          <p:cNvPr id="6" name="Content Placeholder 2"/>
          <p:cNvSpPr>
            <a:spLocks noGrp="1"/>
          </p:cNvSpPr>
          <p:nvPr>
            <p:ph idx="1"/>
          </p:nvPr>
        </p:nvSpPr>
        <p:spPr>
          <a:xfrm>
            <a:off x="358124" y="1546159"/>
            <a:ext cx="8378326" cy="4525963"/>
          </a:xfrm>
          <a:prstGeom prst="rect">
            <a:avLst/>
          </a:prstGeom>
        </p:spPr>
        <p:txBody>
          <a:bodyPr lIns="64291" tIns="32146" rIns="64291" bIns="32146">
            <a:normAutofit/>
          </a:bodyPr>
          <a:lstStyle/>
          <a:p>
            <a:endParaRPr lang="en-US" sz="2500" dirty="0">
              <a:latin typeface="Arial"/>
              <a:cs typeface="Arial"/>
            </a:endParaRPr>
          </a:p>
        </p:txBody>
      </p:sp>
      <p:sp>
        <p:nvSpPr>
          <p:cNvPr id="8" name="Text Placeholder 22"/>
          <p:cNvSpPr>
            <a:spLocks noGrp="1"/>
          </p:cNvSpPr>
          <p:nvPr>
            <p:ph type="body" sz="quarter" idx="11" hasCustomPrompt="1"/>
          </p:nvPr>
        </p:nvSpPr>
        <p:spPr>
          <a:xfrm>
            <a:off x="360964" y="521800"/>
            <a:ext cx="6276872" cy="619941"/>
          </a:xfrm>
          <a:prstGeom prst="rect">
            <a:avLst/>
          </a:prstGeom>
        </p:spPr>
        <p:txBody>
          <a:bodyPr vert="horz" lIns="64291" tIns="32146" rIns="64291" bIns="32146"/>
          <a:lstStyle>
            <a:lvl1pPr marL="0" indent="0">
              <a:buFontTx/>
              <a:buNone/>
              <a:defRPr b="1">
                <a:solidFill>
                  <a:srgbClr val="00688A"/>
                </a:solidFill>
                <a:latin typeface="Arial"/>
                <a:cs typeface="Arial"/>
              </a:defRPr>
            </a:lvl1pPr>
            <a:lvl2pPr>
              <a:defRPr>
                <a:solidFill>
                  <a:srgbClr val="00688A"/>
                </a:solidFill>
                <a:latin typeface="Arial"/>
                <a:cs typeface="Arial"/>
              </a:defRPr>
            </a:lvl2pPr>
            <a:lvl3pPr>
              <a:defRPr>
                <a:solidFill>
                  <a:srgbClr val="00688A"/>
                </a:solidFill>
                <a:latin typeface="Arial"/>
                <a:cs typeface="Arial"/>
              </a:defRPr>
            </a:lvl3pPr>
            <a:lvl4pPr>
              <a:defRPr>
                <a:solidFill>
                  <a:srgbClr val="00688A"/>
                </a:solidFill>
                <a:latin typeface="Arial"/>
                <a:cs typeface="Arial"/>
              </a:defRPr>
            </a:lvl4pPr>
            <a:lvl5pPr>
              <a:defRPr>
                <a:solidFill>
                  <a:srgbClr val="00688A"/>
                </a:solidFill>
                <a:latin typeface="Arial"/>
                <a:cs typeface="Arial"/>
              </a:defRPr>
            </a:lvl5pPr>
          </a:lstStyle>
          <a:p>
            <a:pPr lvl="0"/>
            <a:r>
              <a:rPr lang="en-GB" dirty="0" smtClean="0"/>
              <a:t>Slide Title</a:t>
            </a:r>
            <a:endParaRPr lang="en-US" dirty="0"/>
          </a:p>
        </p:txBody>
      </p:sp>
      <p:sp>
        <p:nvSpPr>
          <p:cNvPr id="10" name="Text Placeholder 22"/>
          <p:cNvSpPr>
            <a:spLocks noGrp="1"/>
          </p:cNvSpPr>
          <p:nvPr>
            <p:ph type="body" sz="quarter" idx="12" hasCustomPrompt="1"/>
          </p:nvPr>
        </p:nvSpPr>
        <p:spPr>
          <a:xfrm>
            <a:off x="5439676" y="6410520"/>
            <a:ext cx="3433865" cy="354613"/>
          </a:xfrm>
          <a:prstGeom prst="rect">
            <a:avLst/>
          </a:prstGeom>
        </p:spPr>
        <p:txBody>
          <a:bodyPr vert="horz" lIns="64291" tIns="32146" rIns="64291" bIns="32146"/>
          <a:lstStyle>
            <a:lvl1pPr marL="0" indent="0" algn="r">
              <a:buFontTx/>
              <a:buNone/>
              <a:defRPr sz="1200" b="0">
                <a:solidFill>
                  <a:srgbClr val="00688A"/>
                </a:solidFill>
                <a:latin typeface="Arial"/>
                <a:cs typeface="Arial"/>
              </a:defRPr>
            </a:lvl1pPr>
            <a:lvl2pPr>
              <a:defRPr>
                <a:solidFill>
                  <a:srgbClr val="00688A"/>
                </a:solidFill>
                <a:latin typeface="Arial"/>
                <a:cs typeface="Arial"/>
              </a:defRPr>
            </a:lvl2pPr>
            <a:lvl3pPr>
              <a:defRPr>
                <a:solidFill>
                  <a:srgbClr val="00688A"/>
                </a:solidFill>
                <a:latin typeface="Arial"/>
                <a:cs typeface="Arial"/>
              </a:defRPr>
            </a:lvl3pPr>
            <a:lvl4pPr>
              <a:defRPr>
                <a:solidFill>
                  <a:srgbClr val="00688A"/>
                </a:solidFill>
                <a:latin typeface="Arial"/>
                <a:cs typeface="Arial"/>
              </a:defRPr>
            </a:lvl4pPr>
            <a:lvl5pPr>
              <a:defRPr>
                <a:solidFill>
                  <a:srgbClr val="00688A"/>
                </a:solidFill>
                <a:latin typeface="Arial"/>
                <a:cs typeface="Arial"/>
              </a:defRPr>
            </a:lvl5pPr>
          </a:lstStyle>
          <a:p>
            <a:pPr lvl="0"/>
            <a:r>
              <a:rPr lang="en-GB" dirty="0" smtClean="0"/>
              <a:t>Footer text</a:t>
            </a:r>
            <a:endParaRPr lang="en-US" dirty="0"/>
          </a:p>
        </p:txBody>
      </p:sp>
    </p:spTree>
    <p:extLst>
      <p:ext uri="{BB962C8B-B14F-4D97-AF65-F5344CB8AC3E}">
        <p14:creationId xmlns:p14="http://schemas.microsoft.com/office/powerpoint/2010/main" val="1919401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bwMode="auto">
          <a:xfrm>
            <a:off x="0" y="117661"/>
            <a:ext cx="6402387" cy="8032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GB" dirty="0" smtClean="0"/>
              <a:t>Click to edit Master title style</a:t>
            </a:r>
          </a:p>
        </p:txBody>
      </p:sp>
      <p:pic>
        <p:nvPicPr>
          <p:cNvPr id="17" name="Picture 2"/>
          <p:cNvPicPr>
            <a:picLocks noChangeAspect="1" noChangeArrowheads="1"/>
          </p:cNvPicPr>
          <p:nvPr userDrawn="1"/>
        </p:nvPicPr>
        <p:blipFill>
          <a:blip r:embed="rId2" cstate="print"/>
          <a:srcRect/>
          <a:stretch>
            <a:fillRect/>
          </a:stretch>
        </p:blipFill>
        <p:spPr bwMode="auto">
          <a:xfrm>
            <a:off x="0" y="6426478"/>
            <a:ext cx="1269975" cy="304265"/>
          </a:xfrm>
          <a:prstGeom prst="rect">
            <a:avLst/>
          </a:prstGeom>
          <a:noFill/>
          <a:ln w="9525">
            <a:noFill/>
            <a:miter lim="800000"/>
            <a:headEnd/>
            <a:tailEnd/>
          </a:ln>
        </p:spPr>
      </p:pic>
      <p:pic>
        <p:nvPicPr>
          <p:cNvPr id="18"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90263" y="-98299"/>
            <a:ext cx="2399853" cy="16958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64582420"/>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2.jpeg"/>
          <p:cNvPicPr>
            <a:picLocks noChangeAspect="1"/>
          </p:cNvPicPr>
          <p:nvPr/>
        </p:nvPicPr>
        <p:blipFill rotWithShape="1">
          <a:blip r:embed="rId11">
            <a:alphaModFix/>
            <a:extLst/>
          </a:blip>
          <a:srcRect t="3016" b="84534"/>
          <a:stretch/>
        </p:blipFill>
        <p:spPr>
          <a:xfrm>
            <a:off x="0" y="0"/>
            <a:ext cx="9144000" cy="873994"/>
          </a:xfrm>
          <a:prstGeom prst="rect">
            <a:avLst/>
          </a:prstGeom>
          <a:ln w="12700">
            <a:miter lim="400000"/>
          </a:ln>
        </p:spPr>
      </p:pic>
      <p:pic>
        <p:nvPicPr>
          <p:cNvPr id="5" name="image2.jpeg"/>
          <p:cNvPicPr>
            <a:picLocks noChangeAspect="1"/>
          </p:cNvPicPr>
          <p:nvPr userDrawn="1"/>
        </p:nvPicPr>
        <p:blipFill rotWithShape="1">
          <a:blip r:embed="rId11">
            <a:extLst/>
          </a:blip>
          <a:srcRect t="91652" b="479"/>
          <a:stretch/>
        </p:blipFill>
        <p:spPr>
          <a:xfrm>
            <a:off x="1" y="6307394"/>
            <a:ext cx="9144000" cy="550607"/>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6" r:id="rId5"/>
    <p:sldLayoutId id="2147483657" r:id="rId6"/>
    <p:sldLayoutId id="2147483658" r:id="rId7"/>
    <p:sldLayoutId id="2147483659" r:id="rId8"/>
    <p:sldLayoutId id="2147483660" r:id="rId9"/>
  </p:sldLayoutIdLst>
  <p:transition xmlns:p14="http://schemas.microsoft.com/office/powerpoint/2010/main" spd="med"/>
  <p:timing>
    <p:tnLst>
      <p:par>
        <p:cTn xmlns:p14="http://schemas.microsoft.com/office/powerpoint/2010/main" id="1" dur="indefinite" restart="never" nodeType="tmRoot"/>
      </p:par>
    </p:tnLst>
  </p:timing>
  <p:hf hdr="0" ftr="0" dt="0"/>
  <p:txStyles>
    <p:titleStyle>
      <a:lvl1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1pPr>
      <a:lvl2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2pPr>
      <a:lvl3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3pPr>
      <a:lvl4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4pPr>
      <a:lvl5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5pPr>
      <a:lvl6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6pPr>
      <a:lvl7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7pPr>
      <a:lvl8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8pPr>
      <a:lvl9pPr marL="0" marR="0" indent="0" algn="l" defTabSz="457184"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Arial Rounded MT Bold"/>
          <a:ea typeface="Arial Rounded MT Bold"/>
          <a:cs typeface="Arial Rounded MT Bold"/>
          <a:sym typeface="Arial Rounded MT Bold"/>
        </a:defRPr>
      </a:lvl9pPr>
    </p:titleStyle>
    <p:bodyStyle>
      <a:lvl1pPr marL="0" marR="0" indent="0"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1pPr>
      <a:lvl2pPr marL="0" marR="0" indent="321457"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2pPr>
      <a:lvl3pPr marL="0" marR="0" indent="642915"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3pPr>
      <a:lvl4pPr marL="0" marR="0" indent="964372"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4pPr>
      <a:lvl5pPr marL="0" marR="0" indent="1285829"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5pPr>
      <a:lvl6pPr marL="0" marR="0" indent="1607287"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6pPr>
      <a:lvl7pPr marL="0" marR="0" indent="1928744"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7pPr>
      <a:lvl8pPr marL="0" marR="0" indent="2250201"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8pPr>
      <a:lvl9pPr marL="0" marR="0" indent="2571659" algn="l" defTabSz="457184" rtl="0" latinLnBrk="0">
        <a:lnSpc>
          <a:spcPct val="100000"/>
        </a:lnSpc>
        <a:spcBef>
          <a:spcPts val="562"/>
        </a:spcBef>
        <a:spcAft>
          <a:spcPts val="0"/>
        </a:spcAft>
        <a:buClrTx/>
        <a:buSzTx/>
        <a:buFontTx/>
        <a:buNone/>
        <a:tabLst/>
        <a:defRPr sz="2000" b="0" i="0" u="none" strike="noStrike" cap="none" spc="0" baseline="0">
          <a:ln>
            <a:noFill/>
          </a:ln>
          <a:solidFill>
            <a:srgbClr val="000000"/>
          </a:solidFill>
          <a:uFillTx/>
          <a:latin typeface="Latin Modern Sans 10 Regular"/>
          <a:ea typeface="Latin Modern Sans 10 Regular"/>
          <a:cs typeface="Latin Modern Sans 10 Regular"/>
          <a:sym typeface="Latin Modern Sans 10 Regular"/>
        </a:defRPr>
      </a:lvl9pPr>
    </p:bodyStyle>
    <p:otherStyle>
      <a:lvl1pPr marL="0" marR="0" indent="0"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1pPr>
      <a:lvl2pPr marL="0" marR="0" indent="321457"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2pPr>
      <a:lvl3pPr marL="0" marR="0" indent="642915"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3pPr>
      <a:lvl4pPr marL="0" marR="0" indent="964372"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4pPr>
      <a:lvl5pPr marL="0" marR="0" indent="1285829"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5pPr>
      <a:lvl6pPr marL="0" marR="0" indent="1607287"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6pPr>
      <a:lvl7pPr marL="0" marR="0" indent="1928744"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7pPr>
      <a:lvl8pPr marL="0" marR="0" indent="2250201"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8pPr>
      <a:lvl9pPr marL="0" marR="0" indent="2571659" algn="ctr" defTabSz="457184"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Calibri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 Id="rId3" Type="http://schemas.openxmlformats.org/officeDocument/2006/relationships/image" Target="../media/image2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3.png"/><Relationship Id="rId1" Type="http://schemas.microsoft.com/office/2007/relationships/media" Target="../media/media1.mov"/><Relationship Id="rId2" Type="http://schemas.openxmlformats.org/officeDocument/2006/relationships/video" Target="../media/media1.mov"/></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Shape 95"/>
          <p:cNvSpPr>
            <a:spLocks noGrp="1"/>
          </p:cNvSpPr>
          <p:nvPr>
            <p:ph type="body" sz="quarter" idx="13"/>
          </p:nvPr>
        </p:nvSpPr>
        <p:spPr>
          <a:prstGeom prst="rect">
            <a:avLst/>
          </a:prstGeom>
        </p:spPr>
        <p:txBody>
          <a:bodyPr wrap="square">
            <a:normAutofit fontScale="85000" lnSpcReduction="10000"/>
          </a:bodyPr>
          <a:lstStyle/>
          <a:p>
            <a:r>
              <a:rPr lang="en-GB" sz="4200" dirty="0"/>
              <a:t>What does DADI mean to SKA?</a:t>
            </a:r>
            <a:endParaRPr sz="4200" dirty="0"/>
          </a:p>
        </p:txBody>
      </p:sp>
      <p:sp>
        <p:nvSpPr>
          <p:cNvPr id="3" name="Text Placeholder 2"/>
          <p:cNvSpPr>
            <a:spLocks noGrp="1"/>
          </p:cNvSpPr>
          <p:nvPr>
            <p:ph type="body" sz="quarter" idx="14"/>
          </p:nvPr>
        </p:nvSpPr>
        <p:spPr/>
        <p:txBody>
          <a:bodyPr>
            <a:normAutofit fontScale="92500" lnSpcReduction="10000"/>
          </a:bodyPr>
          <a:lstStyle/>
          <a:p>
            <a:r>
              <a:rPr lang="en-GB" dirty="0" smtClean="0"/>
              <a:t>The Square Kilometre Array</a:t>
            </a:r>
            <a:endParaRPr lang="en-GB"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body" idx="13"/>
          </p:nvPr>
        </p:nvSpPr>
        <p:spPr>
          <a:prstGeom prst="rect">
            <a:avLst/>
          </a:prstGeom>
        </p:spPr>
        <p:txBody>
          <a:bodyPr>
            <a:normAutofit lnSpcReduction="10000"/>
          </a:bodyPr>
          <a:lstStyle/>
          <a:p>
            <a:r>
              <a:rPr lang="en-GB" dirty="0" smtClean="0"/>
              <a:t>Data flow challenge</a:t>
            </a:r>
            <a:endParaRPr b="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92" y="1838259"/>
            <a:ext cx="8592911" cy="3282326"/>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44302"/>
          <a:stretch/>
        </p:blipFill>
        <p:spPr>
          <a:xfrm>
            <a:off x="173492" y="1188956"/>
            <a:ext cx="6679622" cy="4580930"/>
          </a:xfrm>
          <a:prstGeom prst="rect">
            <a:avLst/>
          </a:prstGeom>
          <a:ln>
            <a:solidFill>
              <a:schemeClr val="accent1"/>
            </a:solidFill>
          </a:ln>
        </p:spPr>
      </p:pic>
    </p:spTree>
    <p:extLst>
      <p:ext uri="{BB962C8B-B14F-4D97-AF65-F5344CB8AC3E}">
        <p14:creationId xmlns:p14="http://schemas.microsoft.com/office/powerpoint/2010/main" val="594510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body" idx="13"/>
          </p:nvPr>
        </p:nvSpPr>
        <p:spPr>
          <a:prstGeom prst="rect">
            <a:avLst/>
          </a:prstGeom>
        </p:spPr>
        <p:txBody>
          <a:bodyPr>
            <a:normAutofit lnSpcReduction="10000"/>
          </a:bodyPr>
          <a:lstStyle/>
          <a:p>
            <a:r>
              <a:rPr lang="en-GB" dirty="0" smtClean="0"/>
              <a:t>Data flow challenge</a:t>
            </a:r>
            <a:endParaRPr b="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92" y="1838259"/>
            <a:ext cx="8592911" cy="3282326"/>
          </a:xfrm>
          <a:prstGeom prst="rect">
            <a:avLst/>
          </a:prstGeom>
        </p:spPr>
      </p:pic>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49602" r="-2373"/>
          <a:stretch/>
        </p:blipFill>
        <p:spPr>
          <a:xfrm>
            <a:off x="2627657" y="1188956"/>
            <a:ext cx="6328716" cy="4580930"/>
          </a:xfrm>
          <a:prstGeom prst="rect">
            <a:avLst/>
          </a:prstGeom>
          <a:ln>
            <a:solidFill>
              <a:schemeClr val="accent1"/>
            </a:solidFill>
          </a:ln>
        </p:spPr>
      </p:pic>
      <p:sp>
        <p:nvSpPr>
          <p:cNvPr id="2" name="TextBox 1"/>
          <p:cNvSpPr txBox="1"/>
          <p:nvPr/>
        </p:nvSpPr>
        <p:spPr>
          <a:xfrm>
            <a:off x="3307868" y="5941168"/>
            <a:ext cx="3067271" cy="35393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26788" rtlCol="0" anchor="t">
            <a:spAutoFit/>
          </a:bodyPr>
          <a:lstStyle/>
          <a:p>
            <a:r>
              <a:rPr lang="en-GB" dirty="0">
                <a:solidFill>
                  <a:srgbClr val="C00000"/>
                </a:solidFill>
                <a:latin typeface="Latin Modern Sans 10" charset="0"/>
                <a:ea typeface="Latin Modern Sans 10" charset="0"/>
                <a:cs typeface="Latin Modern Sans 10" charset="0"/>
              </a:rPr>
              <a:t>Memory bandwidth ~ 200 PB/s</a:t>
            </a:r>
          </a:p>
        </p:txBody>
      </p:sp>
    </p:spTree>
    <p:extLst>
      <p:ext uri="{BB962C8B-B14F-4D97-AF65-F5344CB8AC3E}">
        <p14:creationId xmlns:p14="http://schemas.microsoft.com/office/powerpoint/2010/main" val="791092029"/>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p:cNvSpPr>
          <p:nvPr>
            <p:ph type="body" idx="1"/>
          </p:nvPr>
        </p:nvSpPr>
        <p:spPr>
          <a:prstGeom prst="rect">
            <a:avLst/>
          </a:prstGeom>
        </p:spPr>
        <p:txBody>
          <a:bodyPr/>
          <a:lstStyle/>
          <a:p>
            <a:r>
              <a:rPr lang="en-GB" dirty="0" smtClean="0">
                <a:latin typeface="Latin Modern Sans 10" charset="0"/>
                <a:ea typeface="Latin Modern Sans 10" charset="0"/>
                <a:cs typeface="Latin Modern Sans 10" charset="0"/>
              </a:rPr>
              <a:t>There are three main factors that lead to a model of a global </a:t>
            </a:r>
            <a:r>
              <a:rPr lang="en-GB" dirty="0" smtClean="0">
                <a:solidFill>
                  <a:schemeClr val="accent6">
                    <a:satOff val="-35873"/>
                    <a:lumOff val="-12431"/>
                  </a:schemeClr>
                </a:solidFill>
                <a:latin typeface="Latin Modern Sans 10" charset="0"/>
                <a:ea typeface="Latin Modern Sans 10" charset="0"/>
                <a:cs typeface="Latin Modern Sans 10" charset="0"/>
              </a:rPr>
              <a:t>collaborative </a:t>
            </a:r>
            <a:r>
              <a:rPr lang="en-GB" dirty="0" smtClean="0">
                <a:latin typeface="Latin Modern Sans 10" charset="0"/>
                <a:ea typeface="Latin Modern Sans 10" charset="0"/>
                <a:cs typeface="Latin Modern Sans 10" charset="0"/>
              </a:rPr>
              <a:t>alliance of SKA Regional Centres (SRCs)</a:t>
            </a:r>
          </a:p>
          <a:p>
            <a:endParaRPr lang="en-GB" dirty="0" smtClean="0">
              <a:latin typeface="Latin Modern Sans 10" charset="0"/>
              <a:ea typeface="Latin Modern Sans 10" charset="0"/>
              <a:cs typeface="Latin Modern Sans 10" charset="0"/>
            </a:endParaRPr>
          </a:p>
          <a:p>
            <a:endParaRPr lang="en-GB" dirty="0" smtClean="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a:defRPr>
                <a:solidFill>
                  <a:schemeClr val="accent1">
                    <a:satOff val="-4409"/>
                    <a:lumOff val="-10509"/>
                  </a:schemeClr>
                </a:solidFill>
                <a:latin typeface="+mj-lt"/>
                <a:ea typeface="+mj-ea"/>
                <a:cs typeface="+mj-cs"/>
                <a:sym typeface="Calibri"/>
              </a:defRPr>
            </a:pPr>
            <a:r>
              <a:rPr lang="en-GB" dirty="0" smtClean="0">
                <a:latin typeface="Latin Modern Sans 10" charset="0"/>
                <a:ea typeface="Latin Modern Sans 10" charset="0"/>
                <a:cs typeface="Latin Modern Sans 10" charset="0"/>
              </a:rPr>
              <a:t>The science data products that emerge from the SKA observatory are not in the final state required for science analysis and publication</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lang="en-GB" dirty="0" smtClean="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2"/>
              <a:defRPr>
                <a:solidFill>
                  <a:schemeClr val="accent1">
                    <a:satOff val="-4409"/>
                    <a:lumOff val="-10509"/>
                  </a:schemeClr>
                </a:solidFill>
                <a:latin typeface="+mj-lt"/>
                <a:ea typeface="+mj-ea"/>
                <a:cs typeface="+mj-cs"/>
                <a:sym typeface="Calibri"/>
              </a:defRPr>
            </a:pPr>
            <a:r>
              <a:rPr lang="en-GB" dirty="0" smtClean="0">
                <a:latin typeface="Latin Modern Sans 10" charset="0"/>
                <a:ea typeface="Latin Modern Sans 10" charset="0"/>
                <a:cs typeface="Latin Modern Sans 10" charset="0"/>
              </a:rPr>
              <a:t>The data volumes are so large that direct delivery to end users is unfeasible</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lang="en-GB" dirty="0" smtClean="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3"/>
              <a:defRPr>
                <a:solidFill>
                  <a:schemeClr val="accent1">
                    <a:satOff val="-4409"/>
                    <a:lumOff val="-10509"/>
                  </a:schemeClr>
                </a:solidFill>
                <a:latin typeface="+mj-lt"/>
                <a:ea typeface="+mj-ea"/>
                <a:cs typeface="+mj-cs"/>
                <a:sym typeface="Calibri"/>
              </a:defRPr>
            </a:pPr>
            <a:r>
              <a:rPr lang="en-GB" dirty="0" smtClean="0">
                <a:latin typeface="Latin Modern Sans 10" charset="0"/>
                <a:ea typeface="Latin Modern Sans 10" charset="0"/>
                <a:cs typeface="Latin Modern Sans 10" charset="0"/>
              </a:rPr>
              <a:t>The community of scientists working on SKA science data products will be geographically distributed</a:t>
            </a:r>
            <a:endParaRPr lang="en-GB" dirty="0">
              <a:latin typeface="Latin Modern Sans 10" charset="0"/>
              <a:ea typeface="Latin Modern Sans 10" charset="0"/>
              <a:cs typeface="Latin Modern Sans 10" charset="0"/>
            </a:endParaRPr>
          </a:p>
        </p:txBody>
      </p:sp>
      <p:sp>
        <p:nvSpPr>
          <p:cNvPr id="234" name="Shape 234"/>
          <p:cNvSpPr>
            <a:spLocks noGrp="1"/>
          </p:cNvSpPr>
          <p:nvPr>
            <p:ph type="body" idx="13"/>
          </p:nvPr>
        </p:nvSpPr>
        <p:spPr>
          <a:prstGeom prst="rect">
            <a:avLst/>
          </a:prstGeom>
        </p:spPr>
        <p:txBody>
          <a:bodyPr>
            <a:normAutofit fontScale="70000" lnSpcReduction="20000"/>
          </a:bodyPr>
          <a:lstStyle/>
          <a:p>
            <a:r>
              <a:rPr lang="en-GB" dirty="0"/>
              <a:t>A collaborative model for SKA Regional Centres</a:t>
            </a:r>
          </a:p>
        </p:txBody>
      </p:sp>
    </p:spTree>
    <p:extLst>
      <p:ext uri="{BB962C8B-B14F-4D97-AF65-F5344CB8AC3E}">
        <p14:creationId xmlns:p14="http://schemas.microsoft.com/office/powerpoint/2010/main" val="170310846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p:cNvSpPr>
          <p:nvPr>
            <p:ph type="body" idx="1"/>
          </p:nvPr>
        </p:nvSpPr>
        <p:spPr>
          <a:xfrm>
            <a:off x="173491" y="947111"/>
            <a:ext cx="8722937" cy="5258344"/>
          </a:xfrm>
          <a:prstGeom prst="rect">
            <a:avLst/>
          </a:prstGeom>
        </p:spPr>
        <p:txBody>
          <a:bodyPr/>
          <a:lstStyle/>
          <a:p>
            <a:r>
              <a:rPr lang="en-US" dirty="0">
                <a:latin typeface="Latin Modern Sans 10" charset="0"/>
                <a:ea typeface="Latin Modern Sans 10" charset="0"/>
                <a:cs typeface="Latin Modern Sans 10" charset="0"/>
              </a:rPr>
              <a:t>There are three main factors that lead to a model of a </a:t>
            </a:r>
            <a:r>
              <a:rPr lang="en-US" dirty="0">
                <a:solidFill>
                  <a:schemeClr val="accent6">
                    <a:satOff val="-35873"/>
                    <a:lumOff val="-12431"/>
                  </a:schemeClr>
                </a:solidFill>
                <a:latin typeface="Latin Modern Sans 10" charset="0"/>
                <a:ea typeface="Latin Modern Sans 10" charset="0"/>
                <a:cs typeface="Latin Modern Sans 10" charset="0"/>
              </a:rPr>
              <a:t>collaborative </a:t>
            </a:r>
            <a:r>
              <a:rPr lang="en-US" dirty="0">
                <a:latin typeface="Latin Modern Sans 10" charset="0"/>
                <a:ea typeface="Latin Modern Sans 10" charset="0"/>
                <a:cs typeface="Latin Modern Sans 10" charset="0"/>
              </a:rPr>
              <a:t>alliance of SKA Regional </a:t>
            </a:r>
            <a:r>
              <a:rPr lang="en-US" dirty="0" err="1">
                <a:latin typeface="Latin Modern Sans 10" charset="0"/>
                <a:ea typeface="Latin Modern Sans 10" charset="0"/>
                <a:cs typeface="Latin Modern Sans 10" charset="0"/>
              </a:rPr>
              <a:t>Centres</a:t>
            </a:r>
            <a:r>
              <a:rPr lang="en-US" dirty="0">
                <a:latin typeface="Latin Modern Sans 10" charset="0"/>
                <a:ea typeface="Latin Modern Sans 10" charset="0"/>
                <a:cs typeface="Latin Modern Sans 10" charset="0"/>
              </a:rPr>
              <a:t> (SRCs)</a:t>
            </a:r>
          </a:p>
          <a:p>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science data products that emerge from the SKA observatory are not in the final state required for science analysis</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2"/>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data volumes are so large that direct delivery to end users is unfeasible</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3"/>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community of scientists working on SKA science data products will be geographically distributed</a:t>
            </a:r>
          </a:p>
        </p:txBody>
      </p:sp>
      <p:sp>
        <p:nvSpPr>
          <p:cNvPr id="234" name="Shape 234"/>
          <p:cNvSpPr>
            <a:spLocks noGrp="1"/>
          </p:cNvSpPr>
          <p:nvPr>
            <p:ph type="body" idx="13"/>
          </p:nvPr>
        </p:nvSpPr>
        <p:spPr>
          <a:prstGeom prst="rect">
            <a:avLst/>
          </a:prstGeom>
        </p:spPr>
        <p:txBody>
          <a:bodyPr>
            <a:normAutofit fontScale="70000" lnSpcReduction="20000"/>
          </a:bodyPr>
          <a:lstStyle/>
          <a:p>
            <a:r>
              <a:rPr lang="en-GB" dirty="0"/>
              <a:t>A collaborative model for SKA Regional Centres</a:t>
            </a:r>
          </a:p>
        </p:txBody>
      </p:sp>
      <p:sp>
        <p:nvSpPr>
          <p:cNvPr id="236" name="Shape 236"/>
          <p:cNvSpPr/>
          <p:nvPr/>
        </p:nvSpPr>
        <p:spPr>
          <a:xfrm>
            <a:off x="518895" y="2910682"/>
            <a:ext cx="8169565" cy="1015661"/>
          </a:xfrm>
          <a:prstGeom prst="rect">
            <a:avLst/>
          </a:prstGeom>
          <a:solidFill>
            <a:schemeClr val="accent6">
              <a:lumOff val="18921"/>
            </a:schemeClr>
          </a:solidFill>
          <a:ln w="12700">
            <a:solidFill>
              <a:srgbClr val="000000"/>
            </a:solidFill>
            <a:miter lim="400000"/>
          </a:ln>
          <a:extLst>
            <a:ext uri="{C572A759-6A51-4108-AA02-DFA0A04FC94B}">
              <ma14:wrappingTextBoxFlag xmlns:ma14="http://schemas.microsoft.com/office/mac/drawingml/2011/main" val="1"/>
            </a:ext>
          </a:extLst>
        </p:spPr>
        <p:txBody>
          <a:bodyPr wrap="square" lIns="45718" tIns="45718" rIns="45718" bIns="45718">
            <a:spAutoFit/>
          </a:bodyPr>
          <a:lstStyle/>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generation of advanced data products not in scope of project</a:t>
            </a:r>
          </a:p>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SDP must maintain throughput matched to input data rate</a:t>
            </a:r>
          </a:p>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combination &amp; further analysis of data products outside of observatory boundaries</a:t>
            </a:r>
          </a:p>
        </p:txBody>
      </p:sp>
    </p:spTree>
    <p:extLst>
      <p:ext uri="{BB962C8B-B14F-4D97-AF65-F5344CB8AC3E}">
        <p14:creationId xmlns:p14="http://schemas.microsoft.com/office/powerpoint/2010/main" val="136507526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p:cNvSpPr>
          <p:nvPr>
            <p:ph type="body" idx="1"/>
          </p:nvPr>
        </p:nvSpPr>
        <p:spPr>
          <a:xfrm>
            <a:off x="173491" y="915105"/>
            <a:ext cx="8722937" cy="5258344"/>
          </a:xfrm>
          <a:prstGeom prst="rect">
            <a:avLst/>
          </a:prstGeom>
        </p:spPr>
        <p:txBody>
          <a:bodyPr/>
          <a:lstStyle/>
          <a:p>
            <a:r>
              <a:rPr lang="en-US" dirty="0">
                <a:latin typeface="Latin Modern Sans 10" charset="0"/>
                <a:ea typeface="Latin Modern Sans 10" charset="0"/>
                <a:cs typeface="Latin Modern Sans 10" charset="0"/>
              </a:rPr>
              <a:t>There are three main factors that lead to a model of a </a:t>
            </a:r>
            <a:r>
              <a:rPr lang="en-US" dirty="0">
                <a:solidFill>
                  <a:schemeClr val="accent6">
                    <a:satOff val="-35873"/>
                    <a:lumOff val="-12431"/>
                  </a:schemeClr>
                </a:solidFill>
                <a:latin typeface="Latin Modern Sans 10" charset="0"/>
                <a:ea typeface="Latin Modern Sans 10" charset="0"/>
                <a:cs typeface="Latin Modern Sans 10" charset="0"/>
              </a:rPr>
              <a:t>collaborative </a:t>
            </a:r>
            <a:r>
              <a:rPr lang="en-US" dirty="0">
                <a:latin typeface="Latin Modern Sans 10" charset="0"/>
                <a:ea typeface="Latin Modern Sans 10" charset="0"/>
                <a:cs typeface="Latin Modern Sans 10" charset="0"/>
              </a:rPr>
              <a:t>alliance of SKA Regional </a:t>
            </a:r>
            <a:r>
              <a:rPr lang="en-US" dirty="0" err="1">
                <a:latin typeface="Latin Modern Sans 10" charset="0"/>
                <a:ea typeface="Latin Modern Sans 10" charset="0"/>
                <a:cs typeface="Latin Modern Sans 10" charset="0"/>
              </a:rPr>
              <a:t>Centres</a:t>
            </a:r>
            <a:r>
              <a:rPr lang="en-US" dirty="0">
                <a:latin typeface="Latin Modern Sans 10" charset="0"/>
                <a:ea typeface="Latin Modern Sans 10" charset="0"/>
                <a:cs typeface="Latin Modern Sans 10" charset="0"/>
              </a:rPr>
              <a:t> (SRCs)</a:t>
            </a:r>
          </a:p>
          <a:p>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science data products that emerge from the SKA observatory are not in the final state required for science analysis</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2"/>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data volumes are so large that direct delivery to end users is unfeasible</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446468">
              <a:buClr>
                <a:srgbClr val="535353"/>
              </a:buClr>
              <a:buSzPct val="100000"/>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3"/>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community of scientists working on SKA science data products will be geographically distributed</a:t>
            </a:r>
          </a:p>
        </p:txBody>
      </p:sp>
      <p:sp>
        <p:nvSpPr>
          <p:cNvPr id="241" name="Shape 241"/>
          <p:cNvSpPr>
            <a:spLocks noGrp="1"/>
          </p:cNvSpPr>
          <p:nvPr>
            <p:ph type="body" idx="13"/>
          </p:nvPr>
        </p:nvSpPr>
        <p:spPr>
          <a:prstGeom prst="rect">
            <a:avLst/>
          </a:prstGeom>
        </p:spPr>
        <p:txBody>
          <a:bodyPr>
            <a:normAutofit fontScale="70000" lnSpcReduction="20000"/>
          </a:bodyPr>
          <a:lstStyle/>
          <a:p>
            <a:r>
              <a:rPr lang="en-GB" dirty="0"/>
              <a:t>A collaborative model for SKA Regional Centres</a:t>
            </a:r>
          </a:p>
        </p:txBody>
      </p:sp>
      <p:sp>
        <p:nvSpPr>
          <p:cNvPr id="243" name="Shape 243"/>
          <p:cNvSpPr/>
          <p:nvPr/>
        </p:nvSpPr>
        <p:spPr>
          <a:xfrm>
            <a:off x="265481" y="4031610"/>
            <a:ext cx="8630947" cy="1347483"/>
          </a:xfrm>
          <a:prstGeom prst="rect">
            <a:avLst/>
          </a:prstGeom>
          <a:solidFill>
            <a:schemeClr val="accent6">
              <a:lumOff val="18921"/>
            </a:schemeClr>
          </a:solidFill>
          <a:ln w="12700">
            <a:solidFill>
              <a:srgbClr val="000000"/>
            </a:solidFill>
            <a:miter lim="400000"/>
          </a:ln>
          <a:extLst>
            <a:ext uri="{C572A759-6A51-4108-AA02-DFA0A04FC94B}">
              <ma14:wrappingTextBoxFlag xmlns:ma14="http://schemas.microsoft.com/office/mac/drawingml/2011/main" val="1"/>
            </a:ext>
          </a:extLst>
        </p:spPr>
        <p:txBody>
          <a:bodyPr wrap="square" lIns="45718" tIns="45718" rIns="45718" bIns="45718">
            <a:spAutoFit/>
          </a:bodyPr>
          <a:lstStyle/>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does not account for possible future "discovery" archive</a:t>
            </a:r>
          </a:p>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final data volume for each project will exceed that delivered by the observatory</a:t>
            </a:r>
          </a:p>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downloading data to local machines/cluster expensive and unfeasible in long term</a:t>
            </a:r>
          </a:p>
          <a:p>
            <a:pPr algn="ctr">
              <a:spcBef>
                <a:spcPts val="562"/>
              </a:spcBef>
              <a:defRPr>
                <a:solidFill>
                  <a:schemeClr val="accent2">
                    <a:satOff val="-4966"/>
                    <a:lumOff val="-10549"/>
                  </a:schemeClr>
                </a:solidFill>
              </a:defRPr>
            </a:pPr>
            <a:r>
              <a:rPr dirty="0">
                <a:latin typeface="Latin Modern Sans 10" charset="0"/>
                <a:ea typeface="Latin Modern Sans 10" charset="0"/>
                <a:cs typeface="Latin Modern Sans 10" charset="0"/>
              </a:rPr>
              <a:t>"</a:t>
            </a:r>
            <a:r>
              <a:rPr dirty="0" smtClean="0">
                <a:latin typeface="Latin Modern Sans 10" charset="0"/>
                <a:ea typeface="Latin Modern Sans 10" charset="0"/>
                <a:cs typeface="Latin Modern Sans 10" charset="0"/>
              </a:rPr>
              <a:t>take</a:t>
            </a:r>
            <a:r>
              <a:rPr lang="en-GB" dirty="0" smtClean="0">
                <a:latin typeface="Latin Modern Sans 10" charset="0"/>
                <a:ea typeface="Latin Modern Sans 10" charset="0"/>
                <a:cs typeface="Latin Modern Sans 10" charset="0"/>
              </a:rPr>
              <a:t> the</a:t>
            </a:r>
            <a:r>
              <a:rPr dirty="0" smtClean="0">
                <a:latin typeface="Latin Modern Sans 10" charset="0"/>
                <a:ea typeface="Latin Modern Sans 10" charset="0"/>
                <a:cs typeface="Latin Modern Sans 10" charset="0"/>
              </a:rPr>
              <a:t> </a:t>
            </a:r>
            <a:r>
              <a:rPr dirty="0">
                <a:latin typeface="Latin Modern Sans 10" charset="0"/>
                <a:ea typeface="Latin Modern Sans 10" charset="0"/>
                <a:cs typeface="Latin Modern Sans 10" charset="0"/>
              </a:rPr>
              <a:t>processing to the data"</a:t>
            </a:r>
          </a:p>
        </p:txBody>
      </p:sp>
    </p:spTree>
    <p:extLst>
      <p:ext uri="{BB962C8B-B14F-4D97-AF65-F5344CB8AC3E}">
        <p14:creationId xmlns:p14="http://schemas.microsoft.com/office/powerpoint/2010/main" val="1315190178"/>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p:cNvSpPr>
          <p:nvPr>
            <p:ph type="body" idx="1"/>
          </p:nvPr>
        </p:nvSpPr>
        <p:spPr>
          <a:xfrm>
            <a:off x="173491" y="885334"/>
            <a:ext cx="8722937" cy="5024454"/>
          </a:xfrm>
          <a:prstGeom prst="rect">
            <a:avLst/>
          </a:prstGeom>
        </p:spPr>
        <p:txBody>
          <a:bodyPr/>
          <a:lstStyle/>
          <a:p>
            <a:r>
              <a:rPr lang="en-US" dirty="0">
                <a:latin typeface="Latin Modern Sans 10" charset="0"/>
                <a:ea typeface="Latin Modern Sans 10" charset="0"/>
                <a:cs typeface="Latin Modern Sans 10" charset="0"/>
              </a:rPr>
              <a:t>There are three main factors that lead to a model of a </a:t>
            </a:r>
            <a:r>
              <a:rPr lang="en-US" dirty="0">
                <a:solidFill>
                  <a:schemeClr val="accent6">
                    <a:satOff val="-35873"/>
                    <a:lumOff val="-12431"/>
                  </a:schemeClr>
                </a:solidFill>
                <a:latin typeface="Latin Modern Sans 10" charset="0"/>
                <a:ea typeface="Latin Modern Sans 10" charset="0"/>
                <a:cs typeface="Latin Modern Sans 10" charset="0"/>
              </a:rPr>
              <a:t>collaborative </a:t>
            </a:r>
            <a:r>
              <a:rPr lang="en-US" dirty="0">
                <a:latin typeface="Latin Modern Sans 10" charset="0"/>
                <a:ea typeface="Latin Modern Sans 10" charset="0"/>
                <a:cs typeface="Latin Modern Sans 10" charset="0"/>
              </a:rPr>
              <a:t>alliance of SKA Regional </a:t>
            </a:r>
            <a:r>
              <a:rPr lang="en-US" dirty="0" err="1">
                <a:latin typeface="Latin Modern Sans 10" charset="0"/>
                <a:ea typeface="Latin Modern Sans 10" charset="0"/>
                <a:cs typeface="Latin Modern Sans 10" charset="0"/>
              </a:rPr>
              <a:t>Centres</a:t>
            </a:r>
            <a:r>
              <a:rPr lang="en-US" dirty="0">
                <a:latin typeface="Latin Modern Sans 10" charset="0"/>
                <a:ea typeface="Latin Modern Sans 10" charset="0"/>
                <a:cs typeface="Latin Modern Sans 10" charset="0"/>
              </a:rPr>
              <a:t> (SRCs)</a:t>
            </a:r>
          </a:p>
          <a:p>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science data products that emerge from the SKA observatory are not in the final state required for science analysis</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2"/>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data volumes are so large that direct delivery to end users is unfeasible</a:t>
            </a:r>
          </a:p>
          <a:p>
            <a:pPr marL="660773" indent="-214305">
              <a:buClr>
                <a:srgbClr val="535353"/>
              </a:buClr>
              <a:buSzPct val="100000"/>
              <a:buChar char="-"/>
              <a:defRPr sz="2400">
                <a:solidFill>
                  <a:schemeClr val="accent1">
                    <a:satOff val="-4409"/>
                    <a:lumOff val="-10509"/>
                  </a:schemeClr>
                </a:solidFill>
                <a:latin typeface="+mj-lt"/>
                <a:ea typeface="+mj-ea"/>
                <a:cs typeface="+mj-cs"/>
                <a:sym typeface="Calibri"/>
              </a:defRPr>
            </a:pPr>
            <a:endParaRPr dirty="0">
              <a:latin typeface="Latin Modern Sans 10" charset="0"/>
              <a:ea typeface="Latin Modern Sans 10" charset="0"/>
              <a:cs typeface="Latin Modern Sans 10" charset="0"/>
            </a:endParaRPr>
          </a:p>
          <a:p>
            <a:pPr marL="714350" indent="-446469">
              <a:buClr>
                <a:schemeClr val="accent1">
                  <a:satOff val="-4409"/>
                  <a:lumOff val="-10509"/>
                </a:schemeClr>
              </a:buClr>
              <a:buSzPct val="100000"/>
              <a:buAutoNum type="arabicParenBoth" startAt="3"/>
              <a:defRPr>
                <a:solidFill>
                  <a:schemeClr val="accent1">
                    <a:satOff val="-4409"/>
                    <a:lumOff val="-10509"/>
                  </a:schemeClr>
                </a:solidFill>
                <a:latin typeface="+mj-lt"/>
                <a:ea typeface="+mj-ea"/>
                <a:cs typeface="+mj-cs"/>
                <a:sym typeface="Calibri"/>
              </a:defRPr>
            </a:pPr>
            <a:r>
              <a:rPr dirty="0">
                <a:latin typeface="Latin Modern Sans 10" charset="0"/>
                <a:ea typeface="Latin Modern Sans 10" charset="0"/>
                <a:cs typeface="Latin Modern Sans 10" charset="0"/>
              </a:rPr>
              <a:t>The community of scientists working on SKA science data products will be geographically distributed</a:t>
            </a:r>
          </a:p>
        </p:txBody>
      </p:sp>
      <p:sp>
        <p:nvSpPr>
          <p:cNvPr id="248" name="Shape 248"/>
          <p:cNvSpPr>
            <a:spLocks noGrp="1"/>
          </p:cNvSpPr>
          <p:nvPr>
            <p:ph type="body" idx="13"/>
          </p:nvPr>
        </p:nvSpPr>
        <p:spPr>
          <a:prstGeom prst="rect">
            <a:avLst/>
          </a:prstGeom>
        </p:spPr>
        <p:txBody>
          <a:bodyPr>
            <a:normAutofit fontScale="70000" lnSpcReduction="20000"/>
          </a:bodyPr>
          <a:lstStyle/>
          <a:p>
            <a:r>
              <a:rPr lang="en-GB" dirty="0"/>
              <a:t>A collaborative model for SKA Regional Centres</a:t>
            </a:r>
          </a:p>
        </p:txBody>
      </p:sp>
      <p:sp>
        <p:nvSpPr>
          <p:cNvPr id="250" name="Shape 250"/>
          <p:cNvSpPr/>
          <p:nvPr/>
        </p:nvSpPr>
        <p:spPr>
          <a:xfrm>
            <a:off x="289615" y="4973458"/>
            <a:ext cx="8606813" cy="1364814"/>
          </a:xfrm>
          <a:prstGeom prst="rect">
            <a:avLst/>
          </a:prstGeom>
          <a:solidFill>
            <a:schemeClr val="accent6">
              <a:lumOff val="18921"/>
            </a:schemeClr>
          </a:solidFill>
          <a:ln w="12700">
            <a:solidFill>
              <a:srgbClr val="000000"/>
            </a:solidFill>
            <a:miter lim="400000"/>
          </a:ln>
          <a:extLst>
            <a:ext uri="{C572A759-6A51-4108-AA02-DFA0A04FC94B}">
              <ma14:wrappingTextBoxFlag xmlns:ma14="http://schemas.microsoft.com/office/mac/drawingml/2011/main" val="1"/>
            </a:ext>
          </a:extLst>
        </p:spPr>
        <p:txBody>
          <a:bodyPr wrap="square" lIns="45718" tIns="45718" rIns="45718" bIns="45718">
            <a:spAutoFit/>
          </a:bodyPr>
          <a:lstStyle/>
          <a:p>
            <a:pPr algn="ctr">
              <a:spcBef>
                <a:spcPts val="562"/>
              </a:spcBef>
              <a:defRPr>
                <a:solidFill>
                  <a:schemeClr val="accent2">
                    <a:satOff val="-4966"/>
                    <a:lumOff val="-10549"/>
                  </a:schemeClr>
                </a:solidFill>
              </a:defRPr>
            </a:pPr>
            <a:r>
              <a:rPr>
                <a:latin typeface="Latin Modern Sans 10" charset="0"/>
                <a:ea typeface="Latin Modern Sans 10" charset="0"/>
                <a:cs typeface="Latin Modern Sans 10" charset="0"/>
              </a:rPr>
              <a:t>KSPs with 1000s of hrs of observing time will dominate the science programme</a:t>
            </a:r>
          </a:p>
          <a:p>
            <a:pPr algn="ctr">
              <a:spcBef>
                <a:spcPts val="562"/>
              </a:spcBef>
              <a:defRPr>
                <a:solidFill>
                  <a:schemeClr val="accent2">
                    <a:satOff val="-4966"/>
                    <a:lumOff val="-10549"/>
                  </a:schemeClr>
                </a:solidFill>
              </a:defRPr>
            </a:pPr>
            <a:r>
              <a:rPr>
                <a:latin typeface="Latin Modern Sans 10" charset="0"/>
                <a:ea typeface="Latin Modern Sans 10" charset="0"/>
                <a:cs typeface="Latin Modern Sans 10" charset="0"/>
              </a:rPr>
              <a:t>large international teams drawn from across the membership</a:t>
            </a:r>
          </a:p>
          <a:p>
            <a:pPr algn="ctr">
              <a:spcBef>
                <a:spcPts val="562"/>
              </a:spcBef>
              <a:defRPr>
                <a:solidFill>
                  <a:schemeClr val="accent2">
                    <a:satOff val="-4966"/>
                    <a:lumOff val="-10549"/>
                  </a:schemeClr>
                </a:solidFill>
              </a:defRPr>
            </a:pPr>
            <a:r>
              <a:rPr>
                <a:latin typeface="Latin Modern Sans 10" charset="0"/>
                <a:ea typeface="Latin Modern Sans 10" charset="0"/>
                <a:cs typeface="Latin Modern Sans 10" charset="0"/>
              </a:rPr>
              <a:t>need new methods, algorithms and techniques</a:t>
            </a:r>
          </a:p>
          <a:p>
            <a:pPr algn="ctr">
              <a:spcBef>
                <a:spcPts val="562"/>
              </a:spcBef>
              <a:defRPr>
                <a:solidFill>
                  <a:schemeClr val="accent2">
                    <a:satOff val="-4966"/>
                    <a:lumOff val="-10549"/>
                  </a:schemeClr>
                </a:solidFill>
              </a:defRPr>
            </a:pPr>
            <a:r>
              <a:rPr>
                <a:latin typeface="Latin Modern Sans 10" charset="0"/>
                <a:ea typeface="Latin Modern Sans 10" charset="0"/>
                <a:cs typeface="Latin Modern Sans 10" charset="0"/>
              </a:rPr>
              <a:t>driven by the community so they need a platform on which to do this</a:t>
            </a:r>
          </a:p>
        </p:txBody>
      </p:sp>
    </p:spTree>
    <p:extLst>
      <p:ext uri="{BB962C8B-B14F-4D97-AF65-F5344CB8AC3E}">
        <p14:creationId xmlns:p14="http://schemas.microsoft.com/office/powerpoint/2010/main" val="373039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normAutofit fontScale="70000" lnSpcReduction="20000"/>
          </a:bodyPr>
          <a:lstStyle/>
          <a:p>
            <a:r>
              <a:rPr lang="en-GB" dirty="0" smtClean="0"/>
              <a:t>A collaborative model for SKA Regional Centres</a:t>
            </a:r>
            <a:endParaRPr lang="en-GB" dirty="0"/>
          </a:p>
        </p:txBody>
      </p:sp>
      <p:sp>
        <p:nvSpPr>
          <p:cNvPr id="7" name="TextBox 6"/>
          <p:cNvSpPr txBox="1"/>
          <p:nvPr/>
        </p:nvSpPr>
        <p:spPr>
          <a:xfrm>
            <a:off x="1003697" y="5768068"/>
            <a:ext cx="7136607" cy="6117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26788" rtlCol="0" anchor="t">
            <a:spAutoFit/>
          </a:bodyPr>
          <a:lstStyle/>
          <a:p>
            <a:pPr algn="ctr"/>
            <a:r>
              <a:rPr lang="en-GB" dirty="0">
                <a:solidFill>
                  <a:schemeClr val="accent6">
                    <a:lumMod val="50000"/>
                  </a:schemeClr>
                </a:solidFill>
                <a:latin typeface="Latin Modern Sans 10" charset="0"/>
                <a:ea typeface="Latin Modern Sans 10" charset="0"/>
                <a:cs typeface="Latin Modern Sans 10" charset="0"/>
              </a:rPr>
              <a:t>Observatory Data Products flow from the Science Data Processors in Perth and Cape Town to SKA Regional Centres </a:t>
            </a:r>
            <a:r>
              <a:rPr lang="en-GB">
                <a:solidFill>
                  <a:schemeClr val="accent6">
                    <a:lumMod val="50000"/>
                  </a:schemeClr>
                </a:solidFill>
                <a:latin typeface="Latin Modern Sans 10" charset="0"/>
                <a:ea typeface="Latin Modern Sans 10" charset="0"/>
                <a:cs typeface="Latin Modern Sans 10" charset="0"/>
              </a:rPr>
              <a:t>around th</a:t>
            </a:r>
            <a:r>
              <a:rPr lang="en-GB" smtClean="0">
                <a:solidFill>
                  <a:schemeClr val="accent6">
                    <a:lumMod val="50000"/>
                  </a:schemeClr>
                </a:solidFill>
                <a:latin typeface="Latin Modern Sans 10" charset="0"/>
                <a:ea typeface="Latin Modern Sans 10" charset="0"/>
                <a:cs typeface="Latin Modern Sans 10" charset="0"/>
              </a:rPr>
              <a:t>e globe.</a:t>
            </a:r>
            <a:endParaRPr lang="en-GB">
              <a:solidFill>
                <a:schemeClr val="accent6">
                  <a:lumMod val="50000"/>
                </a:schemeClr>
              </a:solidFill>
              <a:latin typeface="Latin Modern Sans 10" charset="0"/>
              <a:ea typeface="Latin Modern Sans 10" charset="0"/>
              <a:cs typeface="Latin Modern Sans 10"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313" y="1637583"/>
            <a:ext cx="8859375" cy="3582836"/>
          </a:xfrm>
          <a:prstGeom prst="rect">
            <a:avLst/>
          </a:prstGeom>
        </p:spPr>
      </p:pic>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7335" r="6335"/>
          <a:stretch/>
        </p:blipFill>
        <p:spPr>
          <a:xfrm>
            <a:off x="142312" y="2164828"/>
            <a:ext cx="8859376" cy="2848458"/>
          </a:xfrm>
          <a:prstGeom prst="rect">
            <a:avLst/>
          </a:prstGeom>
        </p:spPr>
      </p:pic>
    </p:spTree>
    <p:extLst>
      <p:ext uri="{BB962C8B-B14F-4D97-AF65-F5344CB8AC3E}">
        <p14:creationId xmlns:p14="http://schemas.microsoft.com/office/powerpoint/2010/main" val="864033392"/>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p:cNvSpPr>
          <p:nvPr>
            <p:ph type="body" idx="13"/>
          </p:nvPr>
        </p:nvSpPr>
        <p:spPr>
          <a:prstGeom prst="rect">
            <a:avLst/>
          </a:prstGeom>
        </p:spPr>
        <p:txBody>
          <a:bodyPr>
            <a:normAutofit fontScale="70000" lnSpcReduction="20000"/>
          </a:bodyPr>
          <a:lstStyle/>
          <a:p>
            <a:r>
              <a:rPr lang="en-GB" dirty="0"/>
              <a:t>A collaborative model for SKA Regional Centres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9941" y="1040360"/>
            <a:ext cx="5604119" cy="3976660"/>
          </a:xfrm>
          <a:prstGeom prst="rect">
            <a:avLst/>
          </a:prstGeom>
        </p:spPr>
      </p:pic>
      <p:sp>
        <p:nvSpPr>
          <p:cNvPr id="254" name="Shape 254"/>
          <p:cNvSpPr>
            <a:spLocks noGrp="1"/>
          </p:cNvSpPr>
          <p:nvPr>
            <p:ph type="body" sz="half" idx="1"/>
          </p:nvPr>
        </p:nvSpPr>
        <p:spPr>
          <a:xfrm>
            <a:off x="382836" y="4494737"/>
            <a:ext cx="8966225" cy="1954826"/>
          </a:xfrm>
          <a:prstGeom prst="rect">
            <a:avLst/>
          </a:prstGeom>
        </p:spPr>
        <p:txBody>
          <a:bodyPr/>
          <a:lstStyle/>
          <a:p>
            <a:pPr defTabSz="406893">
              <a:spcBef>
                <a:spcPts val="492"/>
              </a:spcBef>
              <a:defRPr sz="2492"/>
            </a:pPr>
            <a:r>
              <a:rPr sz="1600" dirty="0">
                <a:latin typeface="Latin Modern Sans 10" charset="0"/>
                <a:ea typeface="Latin Modern Sans 10" charset="0"/>
                <a:cs typeface="Latin Modern Sans 10" charset="0"/>
              </a:rPr>
              <a:t>Simplified </a:t>
            </a:r>
            <a:r>
              <a:rPr sz="1600" dirty="0" smtClean="0">
                <a:latin typeface="Latin Modern Sans 10" charset="0"/>
                <a:ea typeface="Latin Modern Sans 10" charset="0"/>
                <a:cs typeface="Latin Modern Sans 10" charset="0"/>
              </a:rPr>
              <a:t>description</a:t>
            </a:r>
            <a:endParaRPr sz="1600" dirty="0">
              <a:latin typeface="Latin Modern Sans 10" charset="0"/>
              <a:ea typeface="Latin Modern Sans 10" charset="0"/>
              <a:cs typeface="Latin Modern Sans 10" charset="0"/>
            </a:endParaRPr>
          </a:p>
          <a:p>
            <a:pPr marL="460933" indent="-222520" defTabSz="406893">
              <a:spcBef>
                <a:spcPts val="492"/>
              </a:spcBef>
              <a:buClr>
                <a:schemeClr val="accent1">
                  <a:satOff val="-4409"/>
                  <a:lumOff val="-10509"/>
                </a:schemeClr>
              </a:buClr>
              <a:buSzPct val="100000"/>
              <a:buChar char="•"/>
              <a:defRPr sz="2492">
                <a:solidFill>
                  <a:schemeClr val="accent1">
                    <a:satOff val="-4409"/>
                    <a:lumOff val="-10509"/>
                  </a:schemeClr>
                </a:solidFill>
                <a:latin typeface="+mj-lt"/>
                <a:ea typeface="+mj-ea"/>
                <a:cs typeface="+mj-cs"/>
                <a:sym typeface="Calibri"/>
              </a:defRPr>
            </a:pPr>
            <a:r>
              <a:rPr sz="1600" dirty="0">
                <a:latin typeface="Latin Modern Sans 10" charset="0"/>
                <a:ea typeface="Latin Modern Sans 10" charset="0"/>
                <a:cs typeface="Latin Modern Sans 10" charset="0"/>
              </a:rPr>
              <a:t>a collaborative </a:t>
            </a:r>
            <a:r>
              <a:rPr lang="en-GB" sz="1600" dirty="0" smtClean="0">
                <a:latin typeface="Latin Modern Sans 10" charset="0"/>
                <a:ea typeface="Latin Modern Sans 10" charset="0"/>
                <a:cs typeface="Latin Modern Sans 10" charset="0"/>
              </a:rPr>
              <a:t>alliance</a:t>
            </a:r>
            <a:endParaRPr sz="1600" dirty="0">
              <a:latin typeface="Latin Modern Sans 10" charset="0"/>
              <a:ea typeface="Latin Modern Sans 10" charset="0"/>
              <a:cs typeface="Latin Modern Sans 10" charset="0"/>
            </a:endParaRPr>
          </a:p>
          <a:p>
            <a:pPr marL="460933" indent="-222520" defTabSz="406893">
              <a:spcBef>
                <a:spcPts val="492"/>
              </a:spcBef>
              <a:buClr>
                <a:schemeClr val="accent1">
                  <a:satOff val="-4409"/>
                  <a:lumOff val="-10509"/>
                </a:schemeClr>
              </a:buClr>
              <a:buSzPct val="100000"/>
              <a:buChar char="•"/>
              <a:defRPr sz="2492">
                <a:solidFill>
                  <a:schemeClr val="accent1">
                    <a:satOff val="-4409"/>
                    <a:lumOff val="-10509"/>
                  </a:schemeClr>
                </a:solidFill>
                <a:latin typeface="+mj-lt"/>
                <a:ea typeface="+mj-ea"/>
                <a:cs typeface="+mj-cs"/>
                <a:sym typeface="Calibri"/>
              </a:defRPr>
            </a:pPr>
            <a:r>
              <a:rPr sz="1600" dirty="0">
                <a:latin typeface="Latin Modern Sans 10" charset="0"/>
                <a:ea typeface="Latin Modern Sans 10" charset="0"/>
                <a:cs typeface="Latin Modern Sans 10" charset="0"/>
              </a:rPr>
              <a:t>transparent and location agnostic interface to SRCs for users</a:t>
            </a:r>
          </a:p>
          <a:p>
            <a:pPr marL="588088" indent="-190731" defTabSz="406893">
              <a:spcBef>
                <a:spcPts val="492"/>
              </a:spcBef>
              <a:buClr>
                <a:srgbClr val="535353"/>
              </a:buClr>
              <a:buSzPct val="100000"/>
              <a:buChar char="-"/>
              <a:defRPr sz="2136">
                <a:solidFill>
                  <a:schemeClr val="accent1">
                    <a:satOff val="-4409"/>
                    <a:lumOff val="-10509"/>
                  </a:schemeClr>
                </a:solidFill>
                <a:latin typeface="+mj-lt"/>
                <a:ea typeface="+mj-ea"/>
                <a:cs typeface="+mj-cs"/>
                <a:sym typeface="Calibri"/>
              </a:defRPr>
            </a:pPr>
            <a:r>
              <a:rPr sz="1600" dirty="0">
                <a:latin typeface="Latin Modern Sans 10" charset="0"/>
                <a:ea typeface="Latin Modern Sans 10" charset="0"/>
                <a:cs typeface="Latin Modern Sans 10" charset="0"/>
              </a:rPr>
              <a:t>no SKA user should care where their data products are</a:t>
            </a:r>
          </a:p>
          <a:p>
            <a:pPr marL="588088" indent="-190731" defTabSz="406893">
              <a:spcBef>
                <a:spcPts val="492"/>
              </a:spcBef>
              <a:buClr>
                <a:srgbClr val="535353"/>
              </a:buClr>
              <a:buSzPct val="100000"/>
              <a:buChar char="-"/>
              <a:defRPr sz="2136">
                <a:solidFill>
                  <a:schemeClr val="accent1">
                    <a:satOff val="-4409"/>
                    <a:lumOff val="-10509"/>
                  </a:schemeClr>
                </a:solidFill>
                <a:latin typeface="+mj-lt"/>
                <a:ea typeface="+mj-ea"/>
                <a:cs typeface="+mj-cs"/>
                <a:sym typeface="Calibri"/>
              </a:defRPr>
            </a:pPr>
            <a:r>
              <a:rPr sz="1600" dirty="0">
                <a:latin typeface="Latin Modern Sans 10" charset="0"/>
                <a:ea typeface="Latin Modern Sans 10" charset="0"/>
                <a:cs typeface="Latin Modern Sans 10" charset="0"/>
              </a:rPr>
              <a:t>all SKA users should be able to access their data products, irrespective of whether their country or region hosts a regional centre</a:t>
            </a:r>
          </a:p>
        </p:txBody>
      </p:sp>
    </p:spTree>
    <p:extLst>
      <p:ext uri="{BB962C8B-B14F-4D97-AF65-F5344CB8AC3E}">
        <p14:creationId xmlns:p14="http://schemas.microsoft.com/office/powerpoint/2010/main" val="395415026"/>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382837" y="1170471"/>
            <a:ext cx="4466679" cy="5134981"/>
          </a:xfrm>
        </p:spPr>
        <p:txBody>
          <a:bodyPr>
            <a:normAutofit/>
          </a:bodyPr>
          <a:lstStyle/>
          <a:p>
            <a:r>
              <a:rPr lang="en-GB" dirty="0" smtClean="0"/>
              <a:t>Earlier this year we released Rev01 of the Background and Framework document</a:t>
            </a:r>
          </a:p>
          <a:p>
            <a:pPr lvl="1"/>
            <a:r>
              <a:rPr lang="en-GB" dirty="0" smtClean="0"/>
              <a:t>updated to Rev02 in Jun17</a:t>
            </a:r>
          </a:p>
          <a:p>
            <a:pPr lvl="1"/>
            <a:r>
              <a:rPr lang="en-GB" dirty="0" smtClean="0"/>
              <a:t>provides high-level view for interested parties</a:t>
            </a:r>
          </a:p>
          <a:p>
            <a:endParaRPr lang="en-GB" dirty="0"/>
          </a:p>
          <a:p>
            <a:r>
              <a:rPr lang="en-GB" dirty="0" smtClean="0"/>
              <a:t>In Sep17 the </a:t>
            </a:r>
            <a:r>
              <a:rPr lang="en-GB" b="1" dirty="0" smtClean="0"/>
              <a:t>first </a:t>
            </a:r>
            <a:r>
              <a:rPr lang="en-GB" dirty="0" smtClean="0"/>
              <a:t>version of SRC requirements were released</a:t>
            </a:r>
          </a:p>
          <a:p>
            <a:endParaRPr lang="en-GB" dirty="0"/>
          </a:p>
          <a:p>
            <a:r>
              <a:rPr lang="en-GB" dirty="0" smtClean="0"/>
              <a:t>A register of risks has been developed and will be regularly reviewed</a:t>
            </a:r>
            <a:endParaRPr lang="en-GB" dirty="0"/>
          </a:p>
          <a:p>
            <a:endParaRPr lang="en-GB" dirty="0"/>
          </a:p>
          <a:p>
            <a:r>
              <a:rPr lang="en-GB" dirty="0" smtClean="0"/>
              <a:t>Timeline of milestones established</a:t>
            </a:r>
          </a:p>
        </p:txBody>
      </p:sp>
      <p:sp>
        <p:nvSpPr>
          <p:cNvPr id="3" name="Text Placeholder 2"/>
          <p:cNvSpPr>
            <a:spLocks noGrp="1"/>
          </p:cNvSpPr>
          <p:nvPr>
            <p:ph type="body" sz="quarter" idx="13"/>
          </p:nvPr>
        </p:nvSpPr>
        <p:spPr>
          <a:xfrm>
            <a:off x="173492" y="397733"/>
            <a:ext cx="8660599" cy="619942"/>
          </a:xfrm>
        </p:spPr>
        <p:txBody>
          <a:bodyPr/>
          <a:lstStyle/>
          <a:p>
            <a:r>
              <a:rPr lang="en-GB" dirty="0" smtClean="0"/>
              <a:t>SRC Coordination Group progress</a:t>
            </a:r>
            <a:endParaRPr lang="en-GB" dirty="0"/>
          </a:p>
        </p:txBody>
      </p:sp>
      <p:pic>
        <p:nvPicPr>
          <p:cNvPr id="4" name="Picture 3"/>
          <p:cNvPicPr>
            <a:picLocks noChangeAspect="1"/>
          </p:cNvPicPr>
          <p:nvPr/>
        </p:nvPicPr>
        <p:blipFill>
          <a:blip r:embed="rId2"/>
          <a:stretch>
            <a:fillRect/>
          </a:stretch>
        </p:blipFill>
        <p:spPr>
          <a:xfrm>
            <a:off x="5149391" y="1170471"/>
            <a:ext cx="2894965" cy="3942518"/>
          </a:xfrm>
          <a:prstGeom prst="rect">
            <a:avLst/>
          </a:prstGeom>
          <a:ln>
            <a:solidFill>
              <a:schemeClr val="accent1"/>
            </a:solidFill>
          </a:ln>
        </p:spPr>
      </p:pic>
      <p:pic>
        <p:nvPicPr>
          <p:cNvPr id="5" name="Picture 4"/>
          <p:cNvPicPr>
            <a:picLocks noChangeAspect="1"/>
          </p:cNvPicPr>
          <p:nvPr/>
        </p:nvPicPr>
        <p:blipFill>
          <a:blip r:embed="rId3"/>
          <a:stretch>
            <a:fillRect/>
          </a:stretch>
        </p:blipFill>
        <p:spPr>
          <a:xfrm>
            <a:off x="5912607" y="2498125"/>
            <a:ext cx="2921484" cy="3834077"/>
          </a:xfrm>
          <a:prstGeom prst="rect">
            <a:avLst/>
          </a:prstGeom>
          <a:ln>
            <a:solidFill>
              <a:schemeClr val="accent1"/>
            </a:solidFill>
          </a:ln>
        </p:spPr>
      </p:pic>
    </p:spTree>
    <p:extLst>
      <p:ext uri="{BB962C8B-B14F-4D97-AF65-F5344CB8AC3E}">
        <p14:creationId xmlns:p14="http://schemas.microsoft.com/office/powerpoint/2010/main" val="43398119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lnSpcReduction="10000"/>
          </a:bodyPr>
          <a:lstStyle/>
          <a:p>
            <a:r>
              <a:rPr lang="en-GB" dirty="0" smtClean="0"/>
              <a:t>Membership:</a:t>
            </a:r>
          </a:p>
          <a:p>
            <a:pPr lvl="1"/>
            <a:r>
              <a:rPr lang="en-US" dirty="0" smtClean="0"/>
              <a:t>Membership of the SRC alliance will </a:t>
            </a:r>
            <a:r>
              <a:rPr lang="en-US" dirty="0"/>
              <a:t>be awarded if individual prospective SRCs meet and maintain all the criteria set out in appropriate MoUs. The ability of each SRC to meet its criteria, and the criteria themselves will be reviewed annually (TBC</a:t>
            </a:r>
            <a:r>
              <a:rPr lang="en-US" dirty="0" smtClean="0"/>
              <a:t>).</a:t>
            </a:r>
          </a:p>
          <a:p>
            <a:r>
              <a:rPr lang="en-GB" dirty="0" smtClean="0"/>
              <a:t>Interfaces:</a:t>
            </a:r>
          </a:p>
          <a:p>
            <a:pPr lvl="1"/>
            <a:r>
              <a:rPr lang="en-US" dirty="0"/>
              <a:t>Interfaces between each SRC and the SKAO will be compliant with policies set out by the SKAO</a:t>
            </a:r>
            <a:r>
              <a:rPr lang="en-US" dirty="0" smtClean="0"/>
              <a:t>.</a:t>
            </a:r>
          </a:p>
          <a:p>
            <a:r>
              <a:rPr lang="en-US" dirty="0" smtClean="0"/>
              <a:t>Data policies:</a:t>
            </a:r>
          </a:p>
          <a:p>
            <a:pPr lvl="1"/>
            <a:r>
              <a:rPr lang="en-US" dirty="0"/>
              <a:t>Each SRC will preserve and make available to users, the SKA science data products, in adherence to SKAO data access policies and data security </a:t>
            </a:r>
            <a:r>
              <a:rPr lang="en-US" dirty="0" smtClean="0"/>
              <a:t>standards</a:t>
            </a:r>
          </a:p>
          <a:p>
            <a:r>
              <a:rPr lang="en-US" dirty="0" smtClean="0"/>
              <a:t>Reproducibility, provenance and workflow:</a:t>
            </a:r>
          </a:p>
          <a:p>
            <a:pPr lvl="1"/>
            <a:r>
              <a:rPr lang="en-US" dirty="0"/>
              <a:t>Each SRC must be capable of saving the complete workflow and provenance associated with any ADP, in such a way that they can be queried, viewed and </a:t>
            </a:r>
            <a:r>
              <a:rPr lang="en-US" dirty="0" smtClean="0"/>
              <a:t>the </a:t>
            </a:r>
            <a:r>
              <a:rPr lang="en-US" dirty="0"/>
              <a:t>associated workflows can be re-used to create new ADPs.</a:t>
            </a:r>
          </a:p>
        </p:txBody>
      </p:sp>
      <p:sp>
        <p:nvSpPr>
          <p:cNvPr id="3" name="Text Placeholder 2"/>
          <p:cNvSpPr>
            <a:spLocks noGrp="1"/>
          </p:cNvSpPr>
          <p:nvPr>
            <p:ph type="body" sz="quarter" idx="13"/>
          </p:nvPr>
        </p:nvSpPr>
        <p:spPr/>
        <p:txBody>
          <a:bodyPr>
            <a:normAutofit lnSpcReduction="10000"/>
          </a:bodyPr>
          <a:lstStyle/>
          <a:p>
            <a:r>
              <a:rPr lang="en-GB" dirty="0" smtClean="0"/>
              <a:t>Selection of SRC Requirements</a:t>
            </a:r>
            <a:endParaRPr lang="en-GB" dirty="0"/>
          </a:p>
        </p:txBody>
      </p:sp>
    </p:spTree>
    <p:extLst>
      <p:ext uri="{BB962C8B-B14F-4D97-AF65-F5344CB8AC3E}">
        <p14:creationId xmlns:p14="http://schemas.microsoft.com/office/powerpoint/2010/main" val="144948574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Shape 101"/>
          <p:cNvSpPr>
            <a:spLocks noGrp="1"/>
          </p:cNvSpPr>
          <p:nvPr>
            <p:ph type="body" idx="1"/>
          </p:nvPr>
        </p:nvSpPr>
        <p:spPr>
          <a:prstGeom prst="rect">
            <a:avLst/>
          </a:prstGeom>
        </p:spPr>
        <p:txBody>
          <a:bodyPr anchor="ctr"/>
          <a:lstStyle/>
          <a:p>
            <a:pPr algn="ctr">
              <a:defRPr sz="3200"/>
            </a:pPr>
            <a:r>
              <a:rPr lang="en-GB" dirty="0" smtClean="0"/>
              <a:t>SKA Outline</a:t>
            </a:r>
          </a:p>
          <a:p>
            <a:pPr algn="ctr">
              <a:defRPr sz="3200"/>
            </a:pPr>
            <a:endParaRPr lang="en-GB" dirty="0"/>
          </a:p>
          <a:p>
            <a:pPr algn="ctr">
              <a:defRPr sz="3200"/>
            </a:pPr>
            <a:r>
              <a:rPr lang="en-GB" dirty="0" smtClean="0"/>
              <a:t>Project Schedule</a:t>
            </a:r>
          </a:p>
          <a:p>
            <a:pPr algn="ctr">
              <a:defRPr sz="3200"/>
            </a:pPr>
            <a:endParaRPr lang="en-GB" dirty="0" smtClean="0"/>
          </a:p>
          <a:p>
            <a:pPr algn="ctr">
              <a:defRPr sz="3200"/>
            </a:pPr>
            <a:r>
              <a:rPr lang="en-GB" dirty="0" smtClean="0"/>
              <a:t>SKA Data Flow</a:t>
            </a:r>
          </a:p>
          <a:p>
            <a:pPr algn="ctr">
              <a:defRPr sz="3200"/>
            </a:pPr>
            <a:endParaRPr lang="en-GB" dirty="0"/>
          </a:p>
          <a:p>
            <a:pPr algn="ctr">
              <a:defRPr sz="3200"/>
            </a:pPr>
            <a:r>
              <a:rPr lang="en-GB" dirty="0" smtClean="0"/>
              <a:t>SKA Regional Centres </a:t>
            </a:r>
            <a:r>
              <a:rPr lang="en-GB" smtClean="0"/>
              <a:t>and Users</a:t>
            </a:r>
            <a:endParaRPr lang="en-GB" dirty="0" smtClean="0"/>
          </a:p>
          <a:p>
            <a:pPr algn="ctr">
              <a:defRPr sz="3200"/>
            </a:pPr>
            <a:endParaRPr lang="en-GB" dirty="0"/>
          </a:p>
        </p:txBody>
      </p:sp>
      <p:sp>
        <p:nvSpPr>
          <p:cNvPr id="102" name="Shape 102"/>
          <p:cNvSpPr>
            <a:spLocks noGrp="1"/>
          </p:cNvSpPr>
          <p:nvPr>
            <p:ph type="body" idx="13"/>
          </p:nvPr>
        </p:nvSpPr>
        <p:spPr>
          <a:prstGeom prst="rect">
            <a:avLst/>
          </a:prstGeom>
        </p:spPr>
        <p:txBody>
          <a:bodyPr/>
          <a:lstStyle/>
          <a:p>
            <a:r>
              <a:rPr dirty="0"/>
              <a:t>Outline</a:t>
            </a:r>
          </a:p>
        </p:txBody>
      </p:sp>
    </p:spTree>
    <p:extLst>
      <p:ext uri="{BB962C8B-B14F-4D97-AF65-F5344CB8AC3E}">
        <p14:creationId xmlns:p14="http://schemas.microsoft.com/office/powerpoint/2010/main" val="172604816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GB" dirty="0" smtClean="0"/>
              <a:t>Open access:</a:t>
            </a:r>
          </a:p>
          <a:p>
            <a:pPr lvl="1"/>
            <a:r>
              <a:rPr lang="en-US" dirty="0"/>
              <a:t>T</a:t>
            </a:r>
            <a:r>
              <a:rPr lang="en-US" dirty="0" smtClean="0"/>
              <a:t>he SRCs will </a:t>
            </a:r>
            <a:r>
              <a:rPr lang="en-US" dirty="0"/>
              <a:t>enable users to provide public links to SKA science data products in their research publications. Published and non-proprietary data must be publicly </a:t>
            </a:r>
            <a:r>
              <a:rPr lang="en-US" dirty="0" smtClean="0"/>
              <a:t>available.</a:t>
            </a:r>
          </a:p>
          <a:p>
            <a:r>
              <a:rPr lang="en-US" dirty="0" smtClean="0"/>
              <a:t>Storage capacity:</a:t>
            </a:r>
          </a:p>
          <a:p>
            <a:pPr lvl="1"/>
            <a:r>
              <a:rPr lang="en-US" dirty="0" smtClean="0"/>
              <a:t>Collectively the SRCs </a:t>
            </a:r>
            <a:r>
              <a:rPr lang="en-US" dirty="0"/>
              <a:t>must provide a bare minimum of 600 </a:t>
            </a:r>
            <a:r>
              <a:rPr lang="en-US" dirty="0" err="1"/>
              <a:t>PetaBytes</a:t>
            </a:r>
            <a:r>
              <a:rPr lang="en-US" dirty="0"/>
              <a:t> (TBC) of storage at the start of SKA1 operations</a:t>
            </a:r>
            <a:r>
              <a:rPr lang="en-US" dirty="0" smtClean="0"/>
              <a:t>.</a:t>
            </a:r>
          </a:p>
          <a:p>
            <a:pPr lvl="1"/>
            <a:endParaRPr lang="en-US" dirty="0"/>
          </a:p>
          <a:p>
            <a:endParaRPr lang="en-US" dirty="0" smtClean="0"/>
          </a:p>
          <a:p>
            <a:r>
              <a:rPr lang="en-US" dirty="0" smtClean="0">
                <a:solidFill>
                  <a:srgbClr val="FF0000"/>
                </a:solidFill>
              </a:rPr>
              <a:t>These requirements we expect to evolve over</a:t>
            </a:r>
            <a:br>
              <a:rPr lang="en-US" dirty="0" smtClean="0">
                <a:solidFill>
                  <a:srgbClr val="FF0000"/>
                </a:solidFill>
              </a:rPr>
            </a:br>
            <a:r>
              <a:rPr lang="en-US" dirty="0" smtClean="0">
                <a:solidFill>
                  <a:srgbClr val="FF0000"/>
                </a:solidFill>
              </a:rPr>
              <a:t>time as we learn more from SRC design work </a:t>
            </a:r>
            <a:br>
              <a:rPr lang="en-US" dirty="0" smtClean="0">
                <a:solidFill>
                  <a:srgbClr val="FF0000"/>
                </a:solidFill>
              </a:rPr>
            </a:br>
            <a:r>
              <a:rPr lang="en-US" dirty="0" smtClean="0">
                <a:solidFill>
                  <a:srgbClr val="FF0000"/>
                </a:solidFill>
              </a:rPr>
              <a:t>from various partners around the globe</a:t>
            </a:r>
            <a:endParaRPr lang="en-GB" dirty="0" smtClean="0">
              <a:solidFill>
                <a:srgbClr val="FF0000"/>
              </a:solidFill>
            </a:endParaRPr>
          </a:p>
        </p:txBody>
      </p:sp>
      <p:sp>
        <p:nvSpPr>
          <p:cNvPr id="3" name="Text Placeholder 2"/>
          <p:cNvSpPr>
            <a:spLocks noGrp="1"/>
          </p:cNvSpPr>
          <p:nvPr>
            <p:ph type="body" sz="quarter" idx="13"/>
          </p:nvPr>
        </p:nvSpPr>
        <p:spPr/>
        <p:txBody>
          <a:bodyPr>
            <a:normAutofit lnSpcReduction="10000"/>
          </a:bodyPr>
          <a:lstStyle/>
          <a:p>
            <a:r>
              <a:rPr lang="en-GB" dirty="0" smtClean="0"/>
              <a:t>Selection of SRC Requirements</a:t>
            </a:r>
            <a:endParaRPr lang="en-GB" dirty="0"/>
          </a:p>
        </p:txBody>
      </p:sp>
      <p:pic>
        <p:nvPicPr>
          <p:cNvPr id="4" name="Picture 3"/>
          <p:cNvPicPr>
            <a:picLocks noChangeAspect="1"/>
          </p:cNvPicPr>
          <p:nvPr/>
        </p:nvPicPr>
        <p:blipFill>
          <a:blip r:embed="rId2"/>
          <a:stretch>
            <a:fillRect/>
          </a:stretch>
        </p:blipFill>
        <p:spPr>
          <a:xfrm>
            <a:off x="5653732" y="3492789"/>
            <a:ext cx="2981492" cy="244776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 name="Rectangle 4"/>
          <p:cNvSpPr/>
          <p:nvPr/>
        </p:nvSpPr>
        <p:spPr>
          <a:xfrm rot="21257432">
            <a:off x="5792698" y="5232601"/>
            <a:ext cx="2703559" cy="523216"/>
          </a:xfrm>
          <a:prstGeom prst="rect">
            <a:avLst/>
          </a:prstGeom>
          <a:solidFill>
            <a:srgbClr val="FFFF00">
              <a:alpha val="36000"/>
            </a:srgbClr>
          </a:solidFill>
          <a:ln w="25400" cap="flat">
            <a:noFill/>
            <a:prstDash val="solid"/>
            <a:round/>
          </a:ln>
          <a:effectLst>
            <a:outerShdw blurRad="50800" dist="254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26788" rtlCol="0" anchor="ctr">
            <a:spAutoFit/>
          </a:bodyPr>
          <a:lstStyle/>
          <a:p>
            <a:pPr>
              <a:spcBef>
                <a:spcPts val="703"/>
              </a:spcBef>
            </a:pPr>
            <a:endParaRPr lang="en-GB" sz="2800">
              <a:solidFill>
                <a:schemeClr val="accent2">
                  <a:satOff val="-4966"/>
                  <a:lumOff val="-10549"/>
                </a:schemeClr>
              </a:solidFill>
              <a:latin typeface="Latin Modern Sans 10 Bold"/>
              <a:ea typeface="Latin Modern Sans 10 Bold"/>
              <a:cs typeface="Latin Modern Sans 10 Bold"/>
              <a:sym typeface="Latin Modern Sans 10 Bold"/>
            </a:endParaRPr>
          </a:p>
        </p:txBody>
      </p:sp>
      <p:sp>
        <p:nvSpPr>
          <p:cNvPr id="6" name="Rectangle 5"/>
          <p:cNvSpPr/>
          <p:nvPr/>
        </p:nvSpPr>
        <p:spPr>
          <a:xfrm>
            <a:off x="115106" y="5683805"/>
            <a:ext cx="4900374" cy="326530"/>
          </a:xfrm>
          <a:prstGeom prst="rect">
            <a:avLst/>
          </a:prstGeom>
        </p:spPr>
        <p:txBody>
          <a:bodyPr wrap="none" lIns="64291" tIns="32146" rIns="64291" bIns="32146">
            <a:spAutoFit/>
          </a:bodyPr>
          <a:lstStyle/>
          <a:p>
            <a:r>
              <a:rPr lang="en-GB" dirty="0">
                <a:solidFill>
                  <a:srgbClr val="00AEEF"/>
                </a:solidFill>
                <a:latin typeface="Latin Modern Mono 10" charset="0"/>
                <a:ea typeface="Latin Modern Mono 10" charset="0"/>
                <a:cs typeface="Latin Modern Mono 10" charset="0"/>
              </a:rPr>
              <a:t>https://</a:t>
            </a:r>
            <a:r>
              <a:rPr lang="en-GB" dirty="0" err="1">
                <a:solidFill>
                  <a:srgbClr val="00AEEF"/>
                </a:solidFill>
                <a:latin typeface="Latin Modern Mono 10" charset="0"/>
                <a:ea typeface="Latin Modern Mono 10" charset="0"/>
                <a:cs typeface="Latin Modern Mono 10" charset="0"/>
              </a:rPr>
              <a:t>astronomers.skatelescope.org</a:t>
            </a:r>
            <a:r>
              <a:rPr lang="en-GB" dirty="0">
                <a:solidFill>
                  <a:srgbClr val="00AEEF"/>
                </a:solidFill>
                <a:latin typeface="Latin Modern Mono 10" charset="0"/>
                <a:ea typeface="Latin Modern Mono 10" charset="0"/>
                <a:cs typeface="Latin Modern Mono 10" charset="0"/>
              </a:rPr>
              <a:t>/documents/</a:t>
            </a:r>
          </a:p>
        </p:txBody>
      </p:sp>
    </p:spTree>
    <p:extLst>
      <p:ext uri="{BB962C8B-B14F-4D97-AF65-F5344CB8AC3E}">
        <p14:creationId xmlns:p14="http://schemas.microsoft.com/office/powerpoint/2010/main" val="180262811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a:bodyPr>
          <a:lstStyle/>
          <a:p>
            <a:r>
              <a:rPr lang="en-GB" dirty="0" smtClean="0"/>
              <a:t>Minimise data transfers:</a:t>
            </a:r>
          </a:p>
          <a:p>
            <a:pPr marL="852755" lvl="1" indent="-321457"/>
            <a:r>
              <a:rPr lang="en-US" dirty="0"/>
              <a:t>Data products will be located within the SRC </a:t>
            </a:r>
            <a:r>
              <a:rPr lang="en-US" dirty="0" smtClean="0"/>
              <a:t>alliance </a:t>
            </a:r>
            <a:r>
              <a:rPr lang="en-US" dirty="0"/>
              <a:t>such that any transfers between individual SRCs are </a:t>
            </a:r>
            <a:r>
              <a:rPr lang="en-US" dirty="0" err="1"/>
              <a:t>minimised</a:t>
            </a:r>
            <a:r>
              <a:rPr lang="en-US" dirty="0" smtClean="0"/>
              <a:t>.</a:t>
            </a:r>
          </a:p>
          <a:p>
            <a:pPr marL="321457" indent="-321457"/>
            <a:r>
              <a:rPr lang="en-GB" dirty="0" smtClean="0"/>
              <a:t>Overall storage capacity:</a:t>
            </a:r>
          </a:p>
          <a:p>
            <a:pPr marL="852755" lvl="1" indent="-321457"/>
            <a:r>
              <a:rPr lang="en-US" dirty="0"/>
              <a:t>The SRC </a:t>
            </a:r>
            <a:r>
              <a:rPr lang="en-US" dirty="0" smtClean="0"/>
              <a:t>alliance </a:t>
            </a:r>
            <a:r>
              <a:rPr lang="en-US" dirty="0"/>
              <a:t>is expected to have a net storage capacity of at least 2 </a:t>
            </a:r>
            <a:r>
              <a:rPr lang="en-US" dirty="0" err="1"/>
              <a:t>Exabytes</a:t>
            </a:r>
            <a:r>
              <a:rPr lang="en-US" dirty="0"/>
              <a:t> (TBC) in year 2025, increasing at an annual rate of around 1 </a:t>
            </a:r>
            <a:r>
              <a:rPr lang="en-US" dirty="0" err="1"/>
              <a:t>Exabytes</a:t>
            </a:r>
            <a:r>
              <a:rPr lang="en-US" dirty="0"/>
              <a:t> (TBC</a:t>
            </a:r>
            <a:r>
              <a:rPr lang="en-US" dirty="0" smtClean="0"/>
              <a:t>).</a:t>
            </a:r>
          </a:p>
          <a:p>
            <a:pPr marL="321457" indent="-321457"/>
            <a:r>
              <a:rPr lang="en-US" dirty="0" smtClean="0"/>
              <a:t>Growth in processing capacity:</a:t>
            </a:r>
          </a:p>
          <a:p>
            <a:pPr marL="852755" lvl="1" indent="-321457"/>
            <a:r>
              <a:rPr lang="en-US" dirty="0"/>
              <a:t>The net processing capacity of the SRC </a:t>
            </a:r>
            <a:r>
              <a:rPr lang="en-US" dirty="0" smtClean="0"/>
              <a:t>alliance </a:t>
            </a:r>
            <a:r>
              <a:rPr lang="en-US" dirty="0"/>
              <a:t>will increase with time, so that it can provide an annual average of 1 (TBC) </a:t>
            </a:r>
            <a:r>
              <a:rPr lang="en-US" dirty="0" err="1"/>
              <a:t>ExaFlops</a:t>
            </a:r>
            <a:r>
              <a:rPr lang="en-US" dirty="0"/>
              <a:t> (peak) by c. </a:t>
            </a:r>
            <a:r>
              <a:rPr lang="en-US" dirty="0" smtClean="0"/>
              <a:t>2030</a:t>
            </a:r>
          </a:p>
          <a:p>
            <a:pPr marL="321457" indent="-321457"/>
            <a:r>
              <a:rPr lang="en-GB" dirty="0" smtClean="0"/>
              <a:t>Science archive:</a:t>
            </a:r>
          </a:p>
          <a:p>
            <a:pPr marL="852755" lvl="1" indent="-321457"/>
            <a:r>
              <a:rPr lang="en-GB" dirty="0" smtClean="0"/>
              <a:t>emerged from Nov17 Board meeting</a:t>
            </a:r>
          </a:p>
          <a:p>
            <a:pPr marL="852755" lvl="1" indent="-321457"/>
            <a:r>
              <a:rPr lang="en-GB" dirty="0" smtClean="0"/>
              <a:t>proposal to have an SKA science archive of uniformly processed data products to be made available via data releases</a:t>
            </a:r>
            <a:endParaRPr lang="en-US" dirty="0"/>
          </a:p>
        </p:txBody>
      </p:sp>
      <p:sp>
        <p:nvSpPr>
          <p:cNvPr id="3" name="Text Placeholder 2"/>
          <p:cNvSpPr>
            <a:spLocks noGrp="1"/>
          </p:cNvSpPr>
          <p:nvPr>
            <p:ph type="body" sz="quarter" idx="13"/>
          </p:nvPr>
        </p:nvSpPr>
        <p:spPr/>
        <p:txBody>
          <a:bodyPr>
            <a:normAutofit lnSpcReduction="10000"/>
          </a:bodyPr>
          <a:lstStyle/>
          <a:p>
            <a:r>
              <a:rPr lang="en-GB" dirty="0" smtClean="0"/>
              <a:t>Selection of SRC Goals</a:t>
            </a:r>
            <a:endParaRPr lang="en-GB" dirty="0"/>
          </a:p>
        </p:txBody>
      </p:sp>
    </p:spTree>
    <p:extLst>
      <p:ext uri="{BB962C8B-B14F-4D97-AF65-F5344CB8AC3E}">
        <p14:creationId xmlns:p14="http://schemas.microsoft.com/office/powerpoint/2010/main" val="55312988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3491" y="1149951"/>
            <a:ext cx="8970509" cy="5258344"/>
          </a:xfrm>
        </p:spPr>
        <p:txBody>
          <a:bodyPr/>
          <a:lstStyle/>
          <a:p>
            <a:r>
              <a:rPr lang="en-US" sz="2800" i="1" dirty="0" smtClean="0"/>
              <a:t>SKA’s regional </a:t>
            </a:r>
            <a:r>
              <a:rPr lang="en-US" sz="2800" i="1" dirty="0" err="1" smtClean="0"/>
              <a:t>centres</a:t>
            </a:r>
            <a:r>
              <a:rPr lang="en-US" sz="2800" i="1" dirty="0" smtClean="0"/>
              <a:t> are not part of SKA Observatory</a:t>
            </a:r>
          </a:p>
          <a:p>
            <a:endParaRPr lang="en-US" dirty="0"/>
          </a:p>
          <a:p>
            <a:r>
              <a:rPr lang="en-US" dirty="0" smtClean="0"/>
              <a:t>Several projects already up and running to develop their design</a:t>
            </a:r>
            <a:endParaRPr lang="en-US" dirty="0"/>
          </a:p>
          <a:p>
            <a:r>
              <a:rPr lang="en-US" dirty="0" smtClean="0"/>
              <a:t>	Europe </a:t>
            </a:r>
            <a:r>
              <a:rPr lang="mr-IN" dirty="0" smtClean="0"/>
              <a:t>–</a:t>
            </a:r>
            <a:r>
              <a:rPr lang="en-US" dirty="0" smtClean="0"/>
              <a:t> H2020 AENEAS project (€3M, 2017-2019)</a:t>
            </a:r>
          </a:p>
          <a:p>
            <a:r>
              <a:rPr lang="en-US" dirty="0"/>
              <a:t>	</a:t>
            </a:r>
            <a:r>
              <a:rPr lang="en-US" dirty="0" smtClean="0"/>
              <a:t>Canada - $10M recently announced</a:t>
            </a:r>
          </a:p>
          <a:p>
            <a:r>
              <a:rPr lang="en-US" dirty="0"/>
              <a:t>	</a:t>
            </a:r>
            <a:r>
              <a:rPr lang="en-US" dirty="0" smtClean="0"/>
              <a:t>Australia and China </a:t>
            </a:r>
            <a:r>
              <a:rPr lang="mr-IN" dirty="0" smtClean="0"/>
              <a:t>–</a:t>
            </a:r>
            <a:r>
              <a:rPr lang="en-US" dirty="0" smtClean="0"/>
              <a:t> </a:t>
            </a:r>
            <a:r>
              <a:rPr lang="en-US" dirty="0" err="1" smtClean="0"/>
              <a:t>Eridanus</a:t>
            </a:r>
            <a:r>
              <a:rPr lang="en-US" dirty="0" smtClean="0"/>
              <a:t> project (2017-2020)</a:t>
            </a:r>
          </a:p>
          <a:p>
            <a:r>
              <a:rPr lang="en-US" dirty="0"/>
              <a:t>	</a:t>
            </a:r>
            <a:r>
              <a:rPr lang="en-US" dirty="0" smtClean="0"/>
              <a:t>South Africa </a:t>
            </a:r>
            <a:r>
              <a:rPr lang="mr-IN" dirty="0" smtClean="0"/>
              <a:t>–</a:t>
            </a:r>
            <a:r>
              <a:rPr lang="en-US" dirty="0" smtClean="0"/>
              <a:t> Regional Centre development including by IDIA, using 			MeerKAT as stepping stone.</a:t>
            </a:r>
          </a:p>
          <a:p>
            <a:endParaRPr lang="en-US" dirty="0"/>
          </a:p>
        </p:txBody>
      </p:sp>
      <p:sp>
        <p:nvSpPr>
          <p:cNvPr id="3" name="Text Placeholder 2"/>
          <p:cNvSpPr>
            <a:spLocks noGrp="1"/>
          </p:cNvSpPr>
          <p:nvPr>
            <p:ph type="body" sz="quarter" idx="13"/>
          </p:nvPr>
        </p:nvSpPr>
        <p:spPr/>
        <p:txBody>
          <a:bodyPr/>
          <a:lstStyle/>
          <a:p>
            <a:r>
              <a:rPr lang="en-US" dirty="0" smtClean="0"/>
              <a:t>SRC development funding</a:t>
            </a:r>
            <a:endParaRPr lang="en-US" dirty="0"/>
          </a:p>
        </p:txBody>
      </p:sp>
    </p:spTree>
    <p:extLst>
      <p:ext uri="{BB962C8B-B14F-4D97-AF65-F5344CB8AC3E}">
        <p14:creationId xmlns:p14="http://schemas.microsoft.com/office/powerpoint/2010/main" val="1538804834"/>
      </p:ext>
    </p:extLst>
  </p:cSld>
  <p:clrMapOvr>
    <a:masterClrMapping/>
  </p:clrMapOvr>
  <p:transition xmlns:p14="http://schemas.microsoft.com/office/powerpoint/2010/mai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dirty="0" smtClean="0"/>
              <a:t>SRC users</a:t>
            </a:r>
            <a:endParaRPr lang="en-US" dirty="0"/>
          </a:p>
        </p:txBody>
      </p:sp>
      <p:graphicFrame>
        <p:nvGraphicFramePr>
          <p:cNvPr id="4" name="Diagram 3"/>
          <p:cNvGraphicFramePr/>
          <p:nvPr>
            <p:extLst>
              <p:ext uri="{D42A27DB-BD31-4B8C-83A1-F6EECF244321}">
                <p14:modId xmlns:p14="http://schemas.microsoft.com/office/powerpoint/2010/main" val="1426370355"/>
              </p:ext>
            </p:extLst>
          </p:nvPr>
        </p:nvGraphicFramePr>
        <p:xfrm>
          <a:off x="635647" y="1017674"/>
          <a:ext cx="8170376" cy="53566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p:cNvGrpSpPr/>
          <p:nvPr/>
        </p:nvGrpSpPr>
        <p:grpSpPr>
          <a:xfrm>
            <a:off x="429388" y="1017674"/>
            <a:ext cx="1910162" cy="1645180"/>
            <a:chOff x="7427007" y="0"/>
            <a:chExt cx="2716675" cy="2339812"/>
          </a:xfrm>
          <a:scene3d>
            <a:camera prst="orthographicFront">
              <a:rot lat="0" lon="0" rev="0"/>
            </a:camera>
            <a:lightRig rig="contrasting" dir="t">
              <a:rot lat="0" lon="0" rev="1200000"/>
            </a:lightRig>
          </a:scene3d>
        </p:grpSpPr>
        <p:sp>
          <p:nvSpPr>
            <p:cNvPr id="6" name="Oval 5"/>
            <p:cNvSpPr/>
            <p:nvPr/>
          </p:nvSpPr>
          <p:spPr>
            <a:xfrm>
              <a:off x="7427007" y="0"/>
              <a:ext cx="2716675" cy="2339812"/>
            </a:xfrm>
            <a:prstGeom prst="ellipse">
              <a:avLst/>
            </a:prstGeom>
            <a:sp3d contourW="12700" prstMaterial="clear">
              <a:bevelT w="177800" h="254000"/>
              <a:bevelB w="152400"/>
            </a:sp3d>
          </p:spPr>
          <p:style>
            <a:lnRef idx="0">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7" name="Oval 4"/>
            <p:cNvSpPr/>
            <p:nvPr/>
          </p:nvSpPr>
          <p:spPr>
            <a:xfrm>
              <a:off x="7635982" y="269978"/>
              <a:ext cx="2126154" cy="1799856"/>
            </a:xfrm>
            <a:prstGeom prst="rect">
              <a:avLst/>
            </a:prstGeom>
            <a:sp3d/>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algn="ctr" defTabSz="750067">
                <a:lnSpc>
                  <a:spcPct val="90000"/>
                </a:lnSpc>
                <a:spcBef>
                  <a:spcPct val="0"/>
                </a:spcBef>
                <a:spcAft>
                  <a:spcPct val="35000"/>
                </a:spcAft>
              </a:pPr>
              <a:r>
                <a:rPr lang="en-US" kern="1200" dirty="0"/>
                <a:t>Other science Databases</a:t>
              </a:r>
            </a:p>
          </p:txBody>
        </p:sp>
      </p:grpSp>
    </p:spTree>
    <p:extLst>
      <p:ext uri="{BB962C8B-B14F-4D97-AF65-F5344CB8AC3E}">
        <p14:creationId xmlns:p14="http://schemas.microsoft.com/office/powerpoint/2010/main" val="2260331896"/>
      </p:ext>
    </p:extLst>
  </p:cSld>
  <p:clrMapOvr>
    <a:masterClrMapping/>
  </p:clrMapOvr>
  <p:transition xmlns:p14="http://schemas.microsoft.com/office/powerpoint/2010/mai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Key Science Project team </a:t>
            </a:r>
            <a:r>
              <a:rPr lang="en-US" dirty="0" smtClean="0"/>
              <a:t>members</a:t>
            </a:r>
          </a:p>
          <a:p>
            <a:r>
              <a:rPr lang="en-US" dirty="0"/>
              <a:t>	</a:t>
            </a:r>
            <a:r>
              <a:rPr lang="en-US" dirty="0" smtClean="0">
                <a:solidFill>
                  <a:srgbClr val="197798"/>
                </a:solidFill>
              </a:rPr>
              <a:t>Scientists involved in one of the large “Key Science Projects” undertaken for SKA. These large surveys will take thousands of hours to complete and make up ~70% of SKA telescope time on sky.</a:t>
            </a:r>
            <a:endParaRPr lang="en-US" dirty="0"/>
          </a:p>
          <a:p>
            <a:r>
              <a:rPr lang="en-US" dirty="0" smtClean="0"/>
              <a:t>PI team </a:t>
            </a:r>
            <a:r>
              <a:rPr lang="en-US" dirty="0" smtClean="0"/>
              <a:t>members</a:t>
            </a:r>
          </a:p>
          <a:p>
            <a:r>
              <a:rPr lang="en-US" dirty="0"/>
              <a:t>	</a:t>
            </a:r>
            <a:r>
              <a:rPr lang="en-US" dirty="0" smtClean="0">
                <a:solidFill>
                  <a:srgbClr val="197798"/>
                </a:solidFill>
              </a:rPr>
              <a:t>Smaller projects, that can be completed within a single observing cycle </a:t>
            </a:r>
            <a:r>
              <a:rPr lang="mr-IN" dirty="0" smtClean="0">
                <a:solidFill>
                  <a:srgbClr val="197798"/>
                </a:solidFill>
              </a:rPr>
              <a:t>–</a:t>
            </a:r>
            <a:r>
              <a:rPr lang="en-US" dirty="0" smtClean="0">
                <a:solidFill>
                  <a:srgbClr val="197798"/>
                </a:solidFill>
              </a:rPr>
              <a:t> typically a few tens to one hundred hours sky time.</a:t>
            </a:r>
            <a:endParaRPr lang="en-US" dirty="0" smtClean="0">
              <a:solidFill>
                <a:srgbClr val="197798"/>
              </a:solidFill>
            </a:endParaRPr>
          </a:p>
          <a:p>
            <a:r>
              <a:rPr lang="en-US" b="1" dirty="0" smtClean="0"/>
              <a:t>Both the above will need support to get projects through to science-ready data products.</a:t>
            </a:r>
          </a:p>
          <a:p>
            <a:endParaRPr lang="en-US" dirty="0"/>
          </a:p>
          <a:p>
            <a:r>
              <a:rPr lang="en-US" dirty="0" smtClean="0"/>
              <a:t>Archive </a:t>
            </a:r>
            <a:r>
              <a:rPr lang="en-US" dirty="0" smtClean="0"/>
              <a:t>Users</a:t>
            </a:r>
            <a:r>
              <a:rPr lang="en-US" dirty="0"/>
              <a:t>	</a:t>
            </a:r>
            <a:endParaRPr lang="en-US" dirty="0" smtClean="0"/>
          </a:p>
          <a:p>
            <a:endParaRPr lang="en-US" dirty="0"/>
          </a:p>
          <a:p>
            <a:r>
              <a:rPr lang="en-US" dirty="0" smtClean="0"/>
              <a:t>Other Observatories</a:t>
            </a:r>
          </a:p>
          <a:p>
            <a:endParaRPr lang="en-US" dirty="0"/>
          </a:p>
          <a:p>
            <a:r>
              <a:rPr lang="en-US" dirty="0" smtClean="0"/>
              <a:t>Other Science Databases</a:t>
            </a:r>
            <a:endParaRPr lang="en-US" dirty="0"/>
          </a:p>
        </p:txBody>
      </p:sp>
      <p:sp>
        <p:nvSpPr>
          <p:cNvPr id="3" name="Text Placeholder 2"/>
          <p:cNvSpPr>
            <a:spLocks noGrp="1"/>
          </p:cNvSpPr>
          <p:nvPr>
            <p:ph type="body" sz="quarter" idx="13"/>
          </p:nvPr>
        </p:nvSpPr>
        <p:spPr/>
        <p:txBody>
          <a:bodyPr/>
          <a:lstStyle/>
          <a:p>
            <a:r>
              <a:rPr lang="en-US" dirty="0" smtClean="0"/>
              <a:t>SRC Users:</a:t>
            </a:r>
            <a:endParaRPr lang="en-US" dirty="0"/>
          </a:p>
        </p:txBody>
      </p:sp>
    </p:spTree>
    <p:extLst>
      <p:ext uri="{BB962C8B-B14F-4D97-AF65-F5344CB8AC3E}">
        <p14:creationId xmlns:p14="http://schemas.microsoft.com/office/powerpoint/2010/main" val="638577691"/>
      </p:ext>
    </p:extLst>
  </p:cSld>
  <p:clrMapOvr>
    <a:masterClrMapping/>
  </p:clrMapOvr>
  <p:transition xmlns:p14="http://schemas.microsoft.com/office/powerpoint/2010/mai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Key Science Project team </a:t>
            </a:r>
            <a:r>
              <a:rPr lang="en-US" dirty="0" smtClean="0"/>
              <a:t>members</a:t>
            </a:r>
          </a:p>
          <a:p>
            <a:r>
              <a:rPr lang="en-US" dirty="0" smtClean="0"/>
              <a:t>PI </a:t>
            </a:r>
            <a:r>
              <a:rPr lang="en-US" dirty="0" smtClean="0"/>
              <a:t>team </a:t>
            </a:r>
            <a:r>
              <a:rPr lang="en-US" dirty="0" smtClean="0"/>
              <a:t>members</a:t>
            </a:r>
          </a:p>
          <a:p>
            <a:endParaRPr lang="en-US" dirty="0" smtClean="0"/>
          </a:p>
          <a:p>
            <a:r>
              <a:rPr lang="en-US" dirty="0" smtClean="0"/>
              <a:t>Archive Users</a:t>
            </a:r>
          </a:p>
          <a:p>
            <a:r>
              <a:rPr lang="en-US" dirty="0"/>
              <a:t>	</a:t>
            </a:r>
            <a:r>
              <a:rPr lang="en-US" dirty="0" smtClean="0">
                <a:solidFill>
                  <a:srgbClr val="197798"/>
                </a:solidFill>
              </a:rPr>
              <a:t>Astronomers from all disciplines who want to extract information from public products in the archive. They may not have written, or ever intend to write an SKA proposal.</a:t>
            </a:r>
            <a:endParaRPr lang="en-US" dirty="0"/>
          </a:p>
          <a:p>
            <a:r>
              <a:rPr lang="en-US" dirty="0" smtClean="0"/>
              <a:t>Other </a:t>
            </a:r>
            <a:r>
              <a:rPr lang="en-US" dirty="0" smtClean="0"/>
              <a:t>Observatories</a:t>
            </a:r>
          </a:p>
          <a:p>
            <a:r>
              <a:rPr lang="en-US" dirty="0" smtClean="0">
                <a:solidFill>
                  <a:srgbClr val="197798"/>
                </a:solidFill>
              </a:rPr>
              <a:t>Users of data from other observatories may wish to cross-match catalogues or perform multi-wavelength source detection, or get overall statistics from combined datasets. Other facilities may want to site their public archives within the SKA Regional Centre framework, or, conversely, portions of SKA’s archive might be hosted as part of other observatories’ archive</a:t>
            </a:r>
            <a:r>
              <a:rPr lang="mr-IN" dirty="0" smtClean="0">
                <a:solidFill>
                  <a:srgbClr val="197798"/>
                </a:solidFill>
              </a:rPr>
              <a:t>…</a:t>
            </a:r>
            <a:endParaRPr lang="en-US" dirty="0">
              <a:solidFill>
                <a:srgbClr val="197798"/>
              </a:solidFill>
            </a:endParaRPr>
          </a:p>
          <a:p>
            <a:r>
              <a:rPr lang="en-US" dirty="0" smtClean="0"/>
              <a:t>Other Science </a:t>
            </a:r>
            <a:r>
              <a:rPr lang="en-US" dirty="0" smtClean="0"/>
              <a:t>Databases</a:t>
            </a:r>
          </a:p>
          <a:p>
            <a:r>
              <a:rPr lang="en-US" dirty="0" smtClean="0">
                <a:solidFill>
                  <a:srgbClr val="197798"/>
                </a:solidFill>
              </a:rPr>
              <a:t>Connection to EOSC </a:t>
            </a:r>
            <a:r>
              <a:rPr lang="mr-IN" dirty="0" smtClean="0">
                <a:solidFill>
                  <a:srgbClr val="197798"/>
                </a:solidFill>
              </a:rPr>
              <a:t>–</a:t>
            </a:r>
            <a:r>
              <a:rPr lang="en-US" dirty="0" smtClean="0">
                <a:solidFill>
                  <a:srgbClr val="197798"/>
                </a:solidFill>
              </a:rPr>
              <a:t> why stop at astronomy?...</a:t>
            </a:r>
            <a:endParaRPr lang="en-US" dirty="0">
              <a:solidFill>
                <a:srgbClr val="197798"/>
              </a:solidFill>
            </a:endParaRPr>
          </a:p>
        </p:txBody>
      </p:sp>
      <p:sp>
        <p:nvSpPr>
          <p:cNvPr id="3" name="Text Placeholder 2"/>
          <p:cNvSpPr>
            <a:spLocks noGrp="1"/>
          </p:cNvSpPr>
          <p:nvPr>
            <p:ph type="body" sz="quarter" idx="13"/>
          </p:nvPr>
        </p:nvSpPr>
        <p:spPr/>
        <p:txBody>
          <a:bodyPr/>
          <a:lstStyle/>
          <a:p>
            <a:r>
              <a:rPr lang="en-US" dirty="0" smtClean="0"/>
              <a:t>SRC Users:</a:t>
            </a:r>
            <a:endParaRPr lang="en-US" dirty="0"/>
          </a:p>
        </p:txBody>
      </p:sp>
    </p:spTree>
    <p:extLst>
      <p:ext uri="{BB962C8B-B14F-4D97-AF65-F5344CB8AC3E}">
        <p14:creationId xmlns:p14="http://schemas.microsoft.com/office/powerpoint/2010/main" val="202581240"/>
      </p:ext>
    </p:extLst>
  </p:cSld>
  <p:clrMapOvr>
    <a:masterClrMapping/>
  </p:clrMapOvr>
  <p:transition xmlns:p14="http://schemas.microsoft.com/office/powerpoint/2010/mai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3490" y="1149951"/>
            <a:ext cx="5771101" cy="5258344"/>
          </a:xfrm>
        </p:spPr>
        <p:txBody>
          <a:bodyPr/>
          <a:lstStyle/>
          <a:p>
            <a:pPr marL="342900" indent="-342900">
              <a:buFont typeface="Arial"/>
              <a:buChar char="•"/>
            </a:pPr>
            <a:r>
              <a:rPr lang="en-US" dirty="0" smtClean="0">
                <a:solidFill>
                  <a:srgbClr val="197798"/>
                </a:solidFill>
              </a:rPr>
              <a:t>It’s a collection of hardware and software infrastructure associated with a particular country or region</a:t>
            </a:r>
            <a:endParaRPr lang="en-US" dirty="0">
              <a:solidFill>
                <a:srgbClr val="197798"/>
              </a:solidFill>
            </a:endParaRPr>
          </a:p>
          <a:p>
            <a:pPr marL="342900" indent="-342900">
              <a:buFont typeface="Arial"/>
              <a:buChar char="•"/>
            </a:pPr>
            <a:r>
              <a:rPr lang="en-US" dirty="0" smtClean="0">
                <a:solidFill>
                  <a:srgbClr val="197798"/>
                </a:solidFill>
              </a:rPr>
              <a:t>It presents itse</a:t>
            </a:r>
            <a:r>
              <a:rPr lang="en-US" dirty="0" smtClean="0">
                <a:solidFill>
                  <a:srgbClr val="197798"/>
                </a:solidFill>
              </a:rPr>
              <a:t>lf to the user as a single virtual entity, as part of a federated collection of these virtual entities</a:t>
            </a:r>
            <a:endParaRPr lang="en-US" dirty="0">
              <a:solidFill>
                <a:srgbClr val="197798"/>
              </a:solidFill>
            </a:endParaRPr>
          </a:p>
          <a:p>
            <a:pPr marL="342900" indent="-342900">
              <a:buFont typeface="Arial"/>
              <a:buChar char="•"/>
            </a:pPr>
            <a:r>
              <a:rPr lang="en-US" dirty="0" smtClean="0">
                <a:solidFill>
                  <a:srgbClr val="197798"/>
                </a:solidFill>
              </a:rPr>
              <a:t>It’s made from whatever resources can be gathered together.</a:t>
            </a:r>
            <a:endParaRPr lang="en-US" dirty="0">
              <a:solidFill>
                <a:srgbClr val="197798"/>
              </a:solidFill>
            </a:endParaRPr>
          </a:p>
          <a:p>
            <a:pPr marL="342900" indent="-342900">
              <a:buFont typeface="Arial"/>
              <a:buChar char="•"/>
            </a:pPr>
            <a:r>
              <a:rPr lang="en-US" dirty="0" smtClean="0">
                <a:solidFill>
                  <a:srgbClr val="197798"/>
                </a:solidFill>
              </a:rPr>
              <a:t>There must be </a:t>
            </a:r>
            <a:r>
              <a:rPr lang="en-US" b="1" dirty="0" smtClean="0">
                <a:solidFill>
                  <a:srgbClr val="197798"/>
                </a:solidFill>
              </a:rPr>
              <a:t>dedicated long term, stable storage</a:t>
            </a:r>
            <a:r>
              <a:rPr lang="en-US" dirty="0" smtClean="0">
                <a:solidFill>
                  <a:srgbClr val="197798"/>
                </a:solidFill>
              </a:rPr>
              <a:t> identified with </a:t>
            </a:r>
            <a:r>
              <a:rPr lang="en-US" b="1" dirty="0" smtClean="0">
                <a:solidFill>
                  <a:srgbClr val="197798"/>
                </a:solidFill>
              </a:rPr>
              <a:t>guaranteed availability</a:t>
            </a:r>
            <a:r>
              <a:rPr lang="en-US" dirty="0" smtClean="0">
                <a:solidFill>
                  <a:srgbClr val="197798"/>
                </a:solidFill>
              </a:rPr>
              <a:t>. </a:t>
            </a:r>
            <a:endParaRPr lang="en-US" dirty="0">
              <a:solidFill>
                <a:srgbClr val="197798"/>
              </a:solidFill>
            </a:endParaRPr>
          </a:p>
          <a:p>
            <a:pPr marL="342900" indent="-342900">
              <a:buFont typeface="Arial"/>
              <a:buChar char="•"/>
            </a:pPr>
            <a:r>
              <a:rPr lang="en-US" dirty="0" smtClean="0">
                <a:solidFill>
                  <a:srgbClr val="197798"/>
                </a:solidFill>
              </a:rPr>
              <a:t>Significant </a:t>
            </a:r>
            <a:r>
              <a:rPr lang="en-US" b="1" dirty="0" smtClean="0">
                <a:solidFill>
                  <a:srgbClr val="197798"/>
                </a:solidFill>
              </a:rPr>
              <a:t>batch processing</a:t>
            </a:r>
            <a:r>
              <a:rPr lang="en-US" dirty="0" smtClean="0">
                <a:solidFill>
                  <a:srgbClr val="197798"/>
                </a:solidFill>
              </a:rPr>
              <a:t> computing resources are also required, though these could be useful even with partial availability</a:t>
            </a:r>
          </a:p>
          <a:p>
            <a:pPr marL="342900" indent="-342900">
              <a:buFont typeface="Arial"/>
              <a:buChar char="•"/>
            </a:pPr>
            <a:r>
              <a:rPr lang="en-US" dirty="0" smtClean="0">
                <a:solidFill>
                  <a:srgbClr val="197798"/>
                </a:solidFill>
              </a:rPr>
              <a:t>Interactive processing for </a:t>
            </a:r>
            <a:r>
              <a:rPr lang="en-US" dirty="0" err="1" smtClean="0">
                <a:solidFill>
                  <a:srgbClr val="197798"/>
                </a:solidFill>
              </a:rPr>
              <a:t>visualisation</a:t>
            </a:r>
            <a:r>
              <a:rPr lang="en-US" dirty="0" smtClean="0">
                <a:solidFill>
                  <a:srgbClr val="197798"/>
                </a:solidFill>
              </a:rPr>
              <a:t> and data discovery must be available reliably.</a:t>
            </a:r>
            <a:endParaRPr lang="en-US" dirty="0">
              <a:solidFill>
                <a:srgbClr val="197798"/>
              </a:solidFill>
            </a:endParaRPr>
          </a:p>
        </p:txBody>
      </p:sp>
      <p:sp>
        <p:nvSpPr>
          <p:cNvPr id="3" name="Text Placeholder 2"/>
          <p:cNvSpPr>
            <a:spLocks noGrp="1"/>
          </p:cNvSpPr>
          <p:nvPr>
            <p:ph type="body" sz="quarter" idx="13"/>
          </p:nvPr>
        </p:nvSpPr>
        <p:spPr/>
        <p:txBody>
          <a:bodyPr/>
          <a:lstStyle/>
          <a:p>
            <a:r>
              <a:rPr lang="en-US" dirty="0" smtClean="0"/>
              <a:t>What is an SKA Regional Centre?</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6092" t="11102" b="5497"/>
          <a:stretch/>
        </p:blipFill>
        <p:spPr>
          <a:xfrm>
            <a:off x="6138630" y="1149951"/>
            <a:ext cx="2470212" cy="2287454"/>
          </a:xfrm>
          <a:prstGeom prst="rect">
            <a:avLst/>
          </a:prstGeom>
        </p:spPr>
      </p:pic>
    </p:spTree>
    <p:extLst>
      <p:ext uri="{BB962C8B-B14F-4D97-AF65-F5344CB8AC3E}">
        <p14:creationId xmlns:p14="http://schemas.microsoft.com/office/powerpoint/2010/main" val="846373221"/>
      </p:ext>
    </p:extLst>
  </p:cSld>
  <p:clrMapOvr>
    <a:masterClrMapping/>
  </p:clrMapOvr>
  <p:transition xmlns:p14="http://schemas.microsoft.com/office/powerpoint/2010/mai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73490" y="1149951"/>
            <a:ext cx="8522901" cy="5258344"/>
          </a:xfrm>
        </p:spPr>
        <p:txBody>
          <a:bodyPr/>
          <a:lstStyle/>
          <a:p>
            <a:r>
              <a:rPr lang="en-US" dirty="0" smtClean="0">
                <a:solidFill>
                  <a:srgbClr val="197798"/>
                </a:solidFill>
              </a:rPr>
              <a:t>SRCs must provide data access and discovery as a primary function.</a:t>
            </a:r>
          </a:p>
          <a:p>
            <a:endParaRPr lang="en-US" dirty="0">
              <a:solidFill>
                <a:srgbClr val="197798"/>
              </a:solidFill>
            </a:endParaRPr>
          </a:p>
          <a:p>
            <a:r>
              <a:rPr lang="en-US" dirty="0" smtClean="0">
                <a:solidFill>
                  <a:srgbClr val="197798"/>
                </a:solidFill>
              </a:rPr>
              <a:t>SKA’s data products will be VO compliant.</a:t>
            </a:r>
          </a:p>
          <a:p>
            <a:endParaRPr lang="en-US" dirty="0" smtClean="0">
              <a:solidFill>
                <a:srgbClr val="197798"/>
              </a:solidFill>
            </a:endParaRPr>
          </a:p>
          <a:p>
            <a:r>
              <a:rPr lang="en-US" dirty="0" smtClean="0">
                <a:solidFill>
                  <a:srgbClr val="197798"/>
                </a:solidFill>
              </a:rPr>
              <a:t>Additional products (Advanced Data Products) generated within the Regional </a:t>
            </a:r>
            <a:r>
              <a:rPr lang="en-US" dirty="0" err="1" smtClean="0">
                <a:solidFill>
                  <a:srgbClr val="197798"/>
                </a:solidFill>
              </a:rPr>
              <a:t>Centres</a:t>
            </a:r>
            <a:r>
              <a:rPr lang="en-US" dirty="0" smtClean="0">
                <a:solidFill>
                  <a:srgbClr val="197798"/>
                </a:solidFill>
              </a:rPr>
              <a:t> will follow  the same rules and become part of the archive landscape.</a:t>
            </a:r>
          </a:p>
          <a:p>
            <a:endParaRPr lang="en-US" dirty="0">
              <a:solidFill>
                <a:srgbClr val="197798"/>
              </a:solidFill>
            </a:endParaRPr>
          </a:p>
          <a:p>
            <a:r>
              <a:rPr lang="en-US" dirty="0" smtClean="0">
                <a:solidFill>
                  <a:srgbClr val="197798"/>
                </a:solidFill>
              </a:rPr>
              <a:t>Interoperability of the SKA Regional Centers is key </a:t>
            </a:r>
            <a:r>
              <a:rPr lang="mr-IN" dirty="0" smtClean="0">
                <a:solidFill>
                  <a:srgbClr val="197798"/>
                </a:solidFill>
              </a:rPr>
              <a:t>–</a:t>
            </a:r>
            <a:r>
              <a:rPr lang="en-US" dirty="0" smtClean="0">
                <a:solidFill>
                  <a:srgbClr val="197798"/>
                </a:solidFill>
              </a:rPr>
              <a:t> we want a shared global SKA archive to avoid duplication of data products unless desired. We want users to be unaffected by the physical location of the data they are working with, as well as the user’s own location </a:t>
            </a:r>
            <a:r>
              <a:rPr lang="mr-IN" dirty="0" smtClean="0">
                <a:solidFill>
                  <a:srgbClr val="197798"/>
                </a:solidFill>
              </a:rPr>
              <a:t>–</a:t>
            </a:r>
            <a:r>
              <a:rPr lang="en-US" dirty="0" smtClean="0">
                <a:solidFill>
                  <a:srgbClr val="197798"/>
                </a:solidFill>
              </a:rPr>
              <a:t> need a Gateway.</a:t>
            </a:r>
          </a:p>
          <a:p>
            <a:endParaRPr lang="en-US" dirty="0" smtClean="0">
              <a:solidFill>
                <a:srgbClr val="197798"/>
              </a:solidFill>
            </a:endParaRPr>
          </a:p>
          <a:p>
            <a:r>
              <a:rPr lang="en-US" dirty="0" smtClean="0">
                <a:solidFill>
                  <a:srgbClr val="197798"/>
                </a:solidFill>
              </a:rPr>
              <a:t>A big measure of the success will be if non-radio astronomers can easily and successfully access and use the SKA archive = DADI</a:t>
            </a:r>
          </a:p>
          <a:p>
            <a:endParaRPr lang="en-US" dirty="0">
              <a:solidFill>
                <a:srgbClr val="197798"/>
              </a:solidFill>
            </a:endParaRPr>
          </a:p>
          <a:p>
            <a:endParaRPr lang="en-US" dirty="0" smtClean="0">
              <a:solidFill>
                <a:srgbClr val="197798"/>
              </a:solidFill>
            </a:endParaRPr>
          </a:p>
          <a:p>
            <a:endParaRPr lang="en-US" dirty="0">
              <a:solidFill>
                <a:srgbClr val="197798"/>
              </a:solidFill>
            </a:endParaRPr>
          </a:p>
          <a:p>
            <a:endParaRPr lang="en-US" dirty="0" smtClean="0">
              <a:solidFill>
                <a:srgbClr val="197798"/>
              </a:solidFill>
            </a:endParaRPr>
          </a:p>
          <a:p>
            <a:endParaRPr lang="en-US" dirty="0">
              <a:solidFill>
                <a:srgbClr val="197798"/>
              </a:solidFill>
            </a:endParaRPr>
          </a:p>
          <a:p>
            <a:endParaRPr lang="en-US" dirty="0">
              <a:solidFill>
                <a:srgbClr val="197798"/>
              </a:solidFill>
            </a:endParaRPr>
          </a:p>
        </p:txBody>
      </p:sp>
      <p:sp>
        <p:nvSpPr>
          <p:cNvPr id="3" name="Text Placeholder 2"/>
          <p:cNvSpPr>
            <a:spLocks noGrp="1"/>
          </p:cNvSpPr>
          <p:nvPr>
            <p:ph type="body" sz="quarter" idx="13"/>
          </p:nvPr>
        </p:nvSpPr>
        <p:spPr/>
        <p:txBody>
          <a:bodyPr/>
          <a:lstStyle/>
          <a:p>
            <a:r>
              <a:rPr lang="en-US" dirty="0" smtClean="0"/>
              <a:t>SKA and DADI</a:t>
            </a:r>
            <a:endParaRPr lang="en-US" dirty="0"/>
          </a:p>
        </p:txBody>
      </p:sp>
    </p:spTree>
    <p:extLst>
      <p:ext uri="{BB962C8B-B14F-4D97-AF65-F5344CB8AC3E}">
        <p14:creationId xmlns:p14="http://schemas.microsoft.com/office/powerpoint/2010/main" val="3177058959"/>
      </p:ext>
    </p:extLst>
  </p:cSld>
  <p:clrMapOvr>
    <a:masterClrMapping/>
  </p:clrMapOvr>
  <p:transition xmlns:p14="http://schemas.microsoft.com/office/powerpoint/2010/mai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Shape 275"/>
          <p:cNvSpPr>
            <a:spLocks noGrp="1"/>
          </p:cNvSpPr>
          <p:nvPr>
            <p:ph type="body" idx="1"/>
          </p:nvPr>
        </p:nvSpPr>
        <p:spPr>
          <a:prstGeom prst="rect">
            <a:avLst/>
          </a:prstGeom>
        </p:spPr>
        <p:txBody>
          <a:bodyPr/>
          <a:lstStyle/>
          <a:p>
            <a:endParaRPr/>
          </a:p>
        </p:txBody>
      </p:sp>
      <p:sp>
        <p:nvSpPr>
          <p:cNvPr id="2" name="Slide Number Placeholder 1"/>
          <p:cNvSpPr>
            <a:spLocks noGrp="1"/>
          </p:cNvSpPr>
          <p:nvPr>
            <p:ph type="sldNum" sz="quarter" idx="2"/>
          </p:nvPr>
        </p:nvSpPr>
        <p:spPr/>
        <p:txBody>
          <a:bodyPr/>
          <a:lstStyle/>
          <a:p>
            <a:fld id="{86CB4B4D-7CA3-9044-876B-883B54F8677D}" type="slidenum">
              <a:rPr lang="uk-UA" smtClean="0"/>
              <a:t>28</a:t>
            </a:fld>
            <a:endParaRPr lang="uk-UA"/>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25852"/>
          <a:stretch/>
        </p:blipFill>
        <p:spPr>
          <a:xfrm>
            <a:off x="1685354" y="1017675"/>
            <a:ext cx="7217103" cy="5351346"/>
          </a:xfrm>
          <a:prstGeom prst="rect">
            <a:avLst/>
          </a:prstGeom>
        </p:spPr>
      </p:pic>
      <p:sp>
        <p:nvSpPr>
          <p:cNvPr id="5" name="Text Placeholder 4"/>
          <p:cNvSpPr>
            <a:spLocks noGrp="1"/>
          </p:cNvSpPr>
          <p:nvPr>
            <p:ph type="body" idx="1"/>
          </p:nvPr>
        </p:nvSpPr>
        <p:spPr>
          <a:xfrm>
            <a:off x="173492" y="1149951"/>
            <a:ext cx="1555200" cy="5258344"/>
          </a:xfrm>
        </p:spPr>
        <p:txBody>
          <a:bodyPr/>
          <a:lstStyle/>
          <a:p>
            <a:r>
              <a:rPr lang="en-US" dirty="0" smtClean="0"/>
              <a:t>512 stations of </a:t>
            </a:r>
            <a:r>
              <a:rPr lang="en-US" dirty="0" smtClean="0"/>
              <a:t>antennas</a:t>
            </a:r>
          </a:p>
          <a:p>
            <a:endParaRPr lang="en-US" dirty="0"/>
          </a:p>
          <a:p>
            <a:r>
              <a:rPr lang="en-US" dirty="0"/>
              <a:t>130,000 Antennas </a:t>
            </a:r>
            <a:r>
              <a:rPr lang="en-US" dirty="0" smtClean="0"/>
              <a:t>3m </a:t>
            </a:r>
            <a:r>
              <a:rPr lang="en-US" dirty="0"/>
              <a:t>high, spread over radius of </a:t>
            </a:r>
            <a:r>
              <a:rPr lang="en-US" dirty="0" smtClean="0"/>
              <a:t>60km</a:t>
            </a:r>
            <a:endParaRPr lang="en-US" dirty="0" smtClean="0"/>
          </a:p>
          <a:p>
            <a:endParaRPr lang="en-US" dirty="0"/>
          </a:p>
          <a:p>
            <a:r>
              <a:rPr lang="en-US" dirty="0" smtClean="0"/>
              <a:t>Frequencies 50-350 MHz</a:t>
            </a:r>
          </a:p>
          <a:p>
            <a:r>
              <a:rPr lang="en-US" dirty="0" smtClean="0"/>
              <a:t>(6m-85cm wavelength)</a:t>
            </a:r>
            <a:endParaRPr lang="en-US" dirty="0"/>
          </a:p>
        </p:txBody>
      </p:sp>
      <p:sp>
        <p:nvSpPr>
          <p:cNvPr id="6" name="Text Placeholder 5"/>
          <p:cNvSpPr>
            <a:spLocks noGrp="1"/>
          </p:cNvSpPr>
          <p:nvPr>
            <p:ph type="body" sz="quarter" idx="13"/>
          </p:nvPr>
        </p:nvSpPr>
        <p:spPr/>
        <p:txBody>
          <a:bodyPr/>
          <a:lstStyle/>
          <a:p>
            <a:r>
              <a:rPr lang="en-US" dirty="0">
                <a:solidFill>
                  <a:schemeClr val="accent2"/>
                </a:solidFill>
                <a:effectLst>
                  <a:outerShdw blurRad="50800" dist="38100" dir="2700000" algn="tl" rotWithShape="0">
                    <a:prstClr val="black">
                      <a:alpha val="40000"/>
                    </a:prstClr>
                  </a:outerShdw>
                </a:effectLst>
              </a:rPr>
              <a:t>Low-frequency Aperture Array</a:t>
            </a:r>
            <a:endParaRPr lang="en-US" dirty="0"/>
          </a:p>
        </p:txBody>
      </p:sp>
    </p:spTree>
    <p:extLst>
      <p:ext uri="{BB962C8B-B14F-4D97-AF65-F5344CB8AC3E}">
        <p14:creationId xmlns:p14="http://schemas.microsoft.com/office/powerpoint/2010/main" val="148585339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7529855" y="1149951"/>
            <a:ext cx="1366573" cy="5258344"/>
          </a:xfrm>
        </p:spPr>
        <p:txBody>
          <a:bodyPr/>
          <a:lstStyle/>
          <a:p>
            <a:r>
              <a:rPr lang="en-US" dirty="0" smtClean="0"/>
              <a:t>197 15m class dishes, including 64 MeerKAT antennas (13.5m)</a:t>
            </a:r>
            <a:endParaRPr lang="en-US" dirty="0"/>
          </a:p>
        </p:txBody>
      </p:sp>
      <p:sp>
        <p:nvSpPr>
          <p:cNvPr id="9" name="Text Placeholder 8"/>
          <p:cNvSpPr>
            <a:spLocks noGrp="1"/>
          </p:cNvSpPr>
          <p:nvPr>
            <p:ph type="body" sz="quarter" idx="13"/>
          </p:nvPr>
        </p:nvSpPr>
        <p:spPr>
          <a:xfrm>
            <a:off x="173492" y="397733"/>
            <a:ext cx="8722936" cy="619942"/>
          </a:xfrm>
        </p:spPr>
        <p:txBody>
          <a:bodyPr/>
          <a:lstStyle/>
          <a:p>
            <a:r>
              <a:rPr lang="en-US" dirty="0" smtClean="0"/>
              <a:t>MID Frequency dishes 300MHz-15GHz</a:t>
            </a:r>
            <a:endParaRPr lang="en-US" dirty="0"/>
          </a:p>
        </p:txBody>
      </p:sp>
      <p:pic>
        <p:nvPicPr>
          <p:cNvPr id="4" name="SKA_dish_mid_Generic_africa_pan3.mov.output.31249579.mov">
            <a:hlinkClick r:id="" action="ppaction://media"/>
          </p:cNvPr>
          <p:cNvPicPr>
            <a:picLocks noGrp="1" noChangeAspect="1"/>
          </p:cNvPicPr>
          <p:nvPr>
            <p:ph idx="4294967295"/>
            <a:videoFile r:link="rId2"/>
            <p:extLst>
              <p:ext uri="{DAA4B4D4-6D71-4841-9C94-3DE7FCFB9230}">
                <p14:media xmlns:p14="http://schemas.microsoft.com/office/powerpoint/2010/main" r:embed="rId1"/>
              </p:ext>
            </p:extLst>
          </p:nvPr>
        </p:nvPicPr>
        <p:blipFill>
          <a:blip r:embed="rId4"/>
          <a:stretch>
            <a:fillRect/>
          </a:stretch>
        </p:blipFill>
        <p:spPr>
          <a:xfrm>
            <a:off x="173492" y="1017675"/>
            <a:ext cx="7356363" cy="5517272"/>
          </a:xfrm>
          <a:prstGeom prst="rect">
            <a:avLst/>
          </a:prstGeom>
        </p:spPr>
      </p:pic>
      <p:sp>
        <p:nvSpPr>
          <p:cNvPr id="5" name="TextBox 4"/>
          <p:cNvSpPr txBox="1"/>
          <p:nvPr/>
        </p:nvSpPr>
        <p:spPr>
          <a:xfrm>
            <a:off x="8144559" y="6352926"/>
            <a:ext cx="1127409" cy="369332"/>
          </a:xfrm>
          <a:prstGeom prst="rect">
            <a:avLst/>
          </a:prstGeom>
          <a:noFill/>
        </p:spPr>
        <p:txBody>
          <a:bodyPr wrap="square" rtlCol="0">
            <a:spAutoFit/>
          </a:bodyPr>
          <a:lstStyle/>
          <a:p>
            <a:r>
              <a:rPr lang="en-US" dirty="0" smtClean="0">
                <a:solidFill>
                  <a:schemeClr val="bg1">
                    <a:lumMod val="50000"/>
                  </a:schemeClr>
                </a:solidFill>
              </a:rPr>
              <a:t>movie</a:t>
            </a:r>
            <a:endParaRPr lang="en-US" dirty="0">
              <a:solidFill>
                <a:schemeClr val="bg1">
                  <a:lumMod val="50000"/>
                </a:schemeClr>
              </a:solidFill>
            </a:endParaRPr>
          </a:p>
        </p:txBody>
      </p:sp>
    </p:spTree>
    <p:extLst>
      <p:ext uri="{BB962C8B-B14F-4D97-AF65-F5344CB8AC3E}">
        <p14:creationId xmlns:p14="http://schemas.microsoft.com/office/powerpoint/2010/main" val="2971568416"/>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p:txBody>
          <a:bodyPr>
            <a:normAutofit lnSpcReduction="10000"/>
          </a:bodyPr>
          <a:lstStyle/>
          <a:p>
            <a:r>
              <a:rPr lang="en-GB" dirty="0" smtClean="0"/>
              <a:t>The SKA’s global footprint</a:t>
            </a:r>
            <a:endParaRPr lang="en-GB"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260" t="7787" r="2046" b="11082"/>
          <a:stretch/>
        </p:blipFill>
        <p:spPr>
          <a:xfrm>
            <a:off x="362674" y="1297095"/>
            <a:ext cx="8418652" cy="5047403"/>
          </a:xfrm>
          <a:prstGeom prst="rect">
            <a:avLst/>
          </a:prstGeom>
          <a:ln w="28575">
            <a:solidFill>
              <a:schemeClr val="accent1"/>
            </a:solidFill>
          </a:ln>
        </p:spPr>
      </p:pic>
    </p:spTree>
    <p:extLst>
      <p:ext uri="{BB962C8B-B14F-4D97-AF65-F5344CB8AC3E}">
        <p14:creationId xmlns:p14="http://schemas.microsoft.com/office/powerpoint/2010/main" val="23269793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screen">
            <a:alphaModFix amt="85000"/>
            <a:extLst>
              <a:ext uri="{28A0092B-C50C-407E-A947-70E740481C1C}">
                <a14:useLocalDpi xmlns:a14="http://schemas.microsoft.com/office/drawing/2010/main"/>
              </a:ext>
            </a:extLst>
          </a:blip>
          <a:srcRect/>
          <a:stretch/>
        </p:blipFill>
        <p:spPr>
          <a:xfrm>
            <a:off x="-8581" y="-1"/>
            <a:ext cx="9188142" cy="6885385"/>
          </a:xfrm>
          <a:prstGeom prst="rect">
            <a:avLst/>
          </a:prstGeom>
          <a:noFill/>
        </p:spPr>
      </p:pic>
      <p:sp>
        <p:nvSpPr>
          <p:cNvPr id="5" name="TextBox 4"/>
          <p:cNvSpPr txBox="1"/>
          <p:nvPr/>
        </p:nvSpPr>
        <p:spPr>
          <a:xfrm>
            <a:off x="416791" y="482576"/>
            <a:ext cx="8264869" cy="1363354"/>
          </a:xfrm>
          <a:prstGeom prst="rect">
            <a:avLst/>
          </a:prstGeom>
          <a:noFill/>
        </p:spPr>
        <p:txBody>
          <a:bodyPr wrap="square" lIns="64291" tIns="32146" rIns="64291" bIns="32146" rtlCol="0">
            <a:spAutoFit/>
            <a:scene3d>
              <a:camera prst="orthographicFront"/>
              <a:lightRig rig="soft" dir="t">
                <a:rot lat="0" lon="0" rev="10800000"/>
              </a:lightRig>
            </a:scene3d>
            <a:sp3d>
              <a:contourClr>
                <a:srgbClr val="DDDDDD"/>
              </a:contourClr>
            </a:sp3d>
          </a:bodyPr>
          <a:lstStyle/>
          <a:p>
            <a:pPr algn="ctr"/>
            <a:r>
              <a:rPr lang="en-US" sz="4200" spc="150" dirty="0">
                <a:ln w="11430">
                  <a:noFill/>
                </a:ln>
                <a:solidFill>
                  <a:srgbClr val="F8F8F8"/>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SKA Key Science Drivers:</a:t>
            </a:r>
          </a:p>
          <a:p>
            <a:pPr algn="ctr"/>
            <a:r>
              <a:rPr lang="en-US" sz="4200" spc="150" dirty="0">
                <a:ln w="11430">
                  <a:noFill/>
                </a:ln>
                <a:solidFill>
                  <a:srgbClr val="F8F8F8"/>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The history of the Universe</a:t>
            </a:r>
          </a:p>
        </p:txBody>
      </p:sp>
      <p:sp>
        <p:nvSpPr>
          <p:cNvPr id="6" name="TextBox 5"/>
          <p:cNvSpPr txBox="1"/>
          <p:nvPr/>
        </p:nvSpPr>
        <p:spPr>
          <a:xfrm>
            <a:off x="5938143" y="1821294"/>
            <a:ext cx="2107292"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Cosmic Dawn</a:t>
            </a:r>
          </a:p>
        </p:txBody>
      </p:sp>
      <p:sp>
        <p:nvSpPr>
          <p:cNvPr id="7" name="TextBox 6"/>
          <p:cNvSpPr txBox="1"/>
          <p:nvPr/>
        </p:nvSpPr>
        <p:spPr>
          <a:xfrm>
            <a:off x="4841667" y="2890642"/>
            <a:ext cx="2535594"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Galaxy Evolution</a:t>
            </a:r>
          </a:p>
        </p:txBody>
      </p:sp>
      <p:sp>
        <p:nvSpPr>
          <p:cNvPr id="8" name="TextBox 7"/>
          <p:cNvSpPr txBox="1"/>
          <p:nvPr/>
        </p:nvSpPr>
        <p:spPr>
          <a:xfrm>
            <a:off x="4131843" y="3959989"/>
            <a:ext cx="1733467"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Cosmology</a:t>
            </a:r>
          </a:p>
        </p:txBody>
      </p:sp>
      <p:sp>
        <p:nvSpPr>
          <p:cNvPr id="9" name="TextBox 8"/>
          <p:cNvSpPr txBox="1"/>
          <p:nvPr/>
        </p:nvSpPr>
        <p:spPr>
          <a:xfrm>
            <a:off x="347977" y="4982709"/>
            <a:ext cx="2855569"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Cosmic Magnetism</a:t>
            </a:r>
          </a:p>
        </p:txBody>
      </p:sp>
      <p:sp>
        <p:nvSpPr>
          <p:cNvPr id="10" name="TextBox 9"/>
          <p:cNvSpPr txBox="1"/>
          <p:nvPr/>
        </p:nvSpPr>
        <p:spPr>
          <a:xfrm>
            <a:off x="1559083" y="3493842"/>
            <a:ext cx="2036691"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Cradle of Life</a:t>
            </a:r>
          </a:p>
        </p:txBody>
      </p:sp>
      <p:sp>
        <p:nvSpPr>
          <p:cNvPr id="11" name="TextBox 10"/>
          <p:cNvSpPr txBox="1"/>
          <p:nvPr/>
        </p:nvSpPr>
        <p:spPr>
          <a:xfrm>
            <a:off x="172399" y="2243118"/>
            <a:ext cx="3800464" cy="449641"/>
          </a:xfrm>
          <a:prstGeom prst="rect">
            <a:avLst/>
          </a:prstGeom>
          <a:noFill/>
        </p:spPr>
        <p:txBody>
          <a:bodyPr wrap="none" lIns="64291" tIns="32146" rIns="64291" bIns="32146" rtlCol="0">
            <a:spAutoFit/>
            <a:scene3d>
              <a:camera prst="orthographicFront"/>
              <a:lightRig rig="threePt" dir="t"/>
            </a:scene3d>
            <a:sp3d/>
          </a:bodyPr>
          <a:lstStyle/>
          <a:p>
            <a:pPr algn="ctr"/>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Testing General Relativity</a:t>
            </a:r>
          </a:p>
        </p:txBody>
      </p:sp>
      <p:sp>
        <p:nvSpPr>
          <p:cNvPr id="12" name="TextBox 11"/>
          <p:cNvSpPr txBox="1"/>
          <p:nvPr/>
        </p:nvSpPr>
        <p:spPr>
          <a:xfrm>
            <a:off x="4898270" y="5189484"/>
            <a:ext cx="4050620" cy="449641"/>
          </a:xfrm>
          <a:prstGeom prst="rect">
            <a:avLst/>
          </a:prstGeom>
          <a:noFill/>
        </p:spPr>
        <p:txBody>
          <a:bodyPr wrap="none" lIns="64291" tIns="32146" rIns="64291" bIns="32146" rtlCol="0">
            <a:spAutoFit/>
            <a:scene3d>
              <a:camera prst="orthographicFront"/>
              <a:lightRig rig="threePt" dir="t"/>
            </a:scene3d>
            <a:sp3d/>
          </a:bodyPr>
          <a:lstStyle/>
          <a:p>
            <a:r>
              <a:rPr lang="en-US" sz="2500" dirty="0">
                <a:solidFill>
                  <a:srgbClr val="EEECE1"/>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sym typeface="Wingdings"/>
              </a:rPr>
              <a:t>Exploration of the Unknown</a:t>
            </a:r>
          </a:p>
        </p:txBody>
      </p:sp>
      <p:sp>
        <p:nvSpPr>
          <p:cNvPr id="2" name="TextBox 1"/>
          <p:cNvSpPr txBox="1"/>
          <p:nvPr/>
        </p:nvSpPr>
        <p:spPr>
          <a:xfrm>
            <a:off x="34116" y="5666101"/>
            <a:ext cx="9145445" cy="541974"/>
          </a:xfrm>
          <a:prstGeom prst="rect">
            <a:avLst/>
          </a:prstGeom>
          <a:noFill/>
        </p:spPr>
        <p:txBody>
          <a:bodyPr wrap="none" lIns="64291" tIns="32146" rIns="64291" bIns="32146" rtlCol="0">
            <a:spAutoFit/>
            <a:scene3d>
              <a:camera prst="orthographicFront"/>
              <a:lightRig rig="threePt" dir="t"/>
            </a:scene3d>
            <a:sp3d/>
          </a:bodyPr>
          <a:lstStyle/>
          <a:p>
            <a:pPr algn="ctr"/>
            <a:r>
              <a:rPr lang="en-US" sz="3100" dirty="0">
                <a:solidFill>
                  <a:srgbClr val="FFFF00"/>
                </a:solidFill>
                <a:effectLst>
                  <a:glow rad="63500">
                    <a:schemeClr val="accent2">
                      <a:satMod val="175000"/>
                      <a:alpha val="40000"/>
                    </a:schemeClr>
                  </a:glow>
                  <a:outerShdw blurRad="50800" dist="76200" dir="5400000" algn="t" rotWithShape="0">
                    <a:prstClr val="black">
                      <a:alpha val="40000"/>
                    </a:prstClr>
                  </a:outerShdw>
                </a:effectLst>
                <a:latin typeface="Latin Modern Sans 10" charset="0"/>
                <a:ea typeface="Latin Modern Sans 10" charset="0"/>
                <a:cs typeface="Latin Modern Sans 10" charset="0"/>
              </a:rPr>
              <a:t>Broadest range of science of any facility, worldwide</a:t>
            </a:r>
          </a:p>
        </p:txBody>
      </p:sp>
    </p:spTree>
    <p:extLst>
      <p:ext uri="{BB962C8B-B14F-4D97-AF65-F5344CB8AC3E}">
        <p14:creationId xmlns:p14="http://schemas.microsoft.com/office/powerpoint/2010/main" val="9896004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73491" y="1149952"/>
            <a:ext cx="8722937" cy="1340156"/>
          </a:xfrm>
          <a:prstGeom prst="rect">
            <a:avLst/>
          </a:prstGeom>
        </p:spPr>
        <p:txBody>
          <a:bodyPr numCol="2"/>
          <a:lstStyle/>
          <a:p>
            <a:r>
              <a:rPr lang="en-GB" dirty="0" smtClean="0"/>
              <a:t>SKA Science Case</a:t>
            </a:r>
          </a:p>
          <a:p>
            <a:pPr lvl="1"/>
            <a:r>
              <a:rPr lang="en-GB" dirty="0" smtClean="0"/>
              <a:t>135 Chapters</a:t>
            </a:r>
          </a:p>
          <a:p>
            <a:pPr lvl="1"/>
            <a:r>
              <a:rPr lang="en-GB" dirty="0" smtClean="0"/>
              <a:t>more than 1200 authors</a:t>
            </a:r>
          </a:p>
          <a:p>
            <a:pPr lvl="1"/>
            <a:endParaRPr lang="en-GB" dirty="0" smtClean="0"/>
          </a:p>
          <a:p>
            <a:pPr lvl="1"/>
            <a:r>
              <a:rPr lang="en-GB" dirty="0" smtClean="0"/>
              <a:t>31 countries</a:t>
            </a:r>
          </a:p>
          <a:p>
            <a:pPr lvl="1"/>
            <a:r>
              <a:rPr lang="en-GB" dirty="0" smtClean="0"/>
              <a:t>9-kg of science</a:t>
            </a:r>
            <a:endParaRPr lang="en-GB" dirty="0"/>
          </a:p>
        </p:txBody>
      </p:sp>
      <p:sp>
        <p:nvSpPr>
          <p:cNvPr id="2" name="Text Placeholder 1"/>
          <p:cNvSpPr>
            <a:spLocks noGrp="1"/>
          </p:cNvSpPr>
          <p:nvPr>
            <p:ph type="body" sz="quarter" idx="13"/>
          </p:nvPr>
        </p:nvSpPr>
        <p:spPr/>
        <p:txBody>
          <a:bodyPr>
            <a:normAutofit lnSpcReduction="10000"/>
          </a:bodyPr>
          <a:lstStyle/>
          <a:p>
            <a:r>
              <a:rPr lang="en-GB" dirty="0" smtClean="0"/>
              <a:t>Science Driven Design</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622" y="2435763"/>
            <a:ext cx="7262895" cy="3922175"/>
          </a:xfrm>
          <a:prstGeom prst="ellipse">
            <a:avLst/>
          </a:prstGeom>
          <a:solidFill>
            <a:srgbClr val="197798"/>
          </a:solidFill>
          <a:ln w="285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140428027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p:cNvPicPr>
            <a:picLocks noChangeAspect="1"/>
          </p:cNvPicPr>
          <p:nvPr/>
        </p:nvPicPr>
        <p:blipFill rotWithShape="1">
          <a:blip r:embed="rId2">
            <a:extLst>
              <a:ext uri="{28A0092B-C50C-407E-A947-70E740481C1C}">
                <a14:useLocalDpi xmlns:a14="http://schemas.microsoft.com/office/drawing/2010/main" val="0"/>
              </a:ext>
            </a:extLst>
          </a:blip>
          <a:srcRect t="25397" b="17018"/>
          <a:stretch/>
        </p:blipFill>
        <p:spPr>
          <a:xfrm>
            <a:off x="8764" y="1017674"/>
            <a:ext cx="9149226" cy="3725308"/>
          </a:xfrm>
          <a:prstGeom prst="rect">
            <a:avLst/>
          </a:prstGeom>
        </p:spPr>
      </p:pic>
      <p:sp>
        <p:nvSpPr>
          <p:cNvPr id="3" name="Text Placeholder 2"/>
          <p:cNvSpPr>
            <a:spLocks noGrp="1"/>
          </p:cNvSpPr>
          <p:nvPr>
            <p:ph type="body" sz="quarter" idx="13"/>
          </p:nvPr>
        </p:nvSpPr>
        <p:spPr/>
        <p:txBody>
          <a:bodyPr/>
          <a:lstStyle/>
          <a:p>
            <a:r>
              <a:rPr lang="en-GB" dirty="0" smtClean="0"/>
              <a:t>Schedule (subject to change!)</a:t>
            </a:r>
            <a:endParaRPr lang="en-GB" dirty="0"/>
          </a:p>
        </p:txBody>
      </p:sp>
      <p:sp>
        <p:nvSpPr>
          <p:cNvPr id="2" name="TextBox 1"/>
          <p:cNvSpPr txBox="1"/>
          <p:nvPr/>
        </p:nvSpPr>
        <p:spPr>
          <a:xfrm>
            <a:off x="173492" y="4870814"/>
            <a:ext cx="8780874" cy="13907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2" spcCol="0" rtlCol="0" anchor="t">
            <a:spAutoFit/>
          </a:bodyPr>
          <a:lstStyle/>
          <a:p>
            <a:r>
              <a:rPr lang="en-GB" u="sng" dirty="0">
                <a:latin typeface="Latin Modern Sans 10" charset="0"/>
                <a:ea typeface="Latin Modern Sans 10" charset="0"/>
                <a:cs typeface="Latin Modern Sans 10" charset="0"/>
              </a:rPr>
              <a:t>Key Dates </a:t>
            </a:r>
            <a:r>
              <a:rPr lang="en-GB" dirty="0" smtClean="0">
                <a:latin typeface="Latin Modern Sans 10" charset="0"/>
                <a:ea typeface="Latin Modern Sans 10" charset="0"/>
                <a:cs typeface="Latin Modern Sans 10" charset="0"/>
              </a:rPr>
              <a:t>:</a:t>
            </a:r>
            <a:endParaRPr lang="en-GB" dirty="0">
              <a:latin typeface="Latin Modern Sans 10" charset="0"/>
              <a:ea typeface="Latin Modern Sans 10" charset="0"/>
              <a:cs typeface="Latin Modern Sans 10" charset="0"/>
            </a:endParaRPr>
          </a:p>
          <a:p>
            <a:pPr marL="241093" lvl="4" indent="-241093">
              <a:buFont typeface="Arial" charset="0"/>
              <a:buChar char="•"/>
            </a:pPr>
            <a:r>
              <a:rPr lang="en-GB" dirty="0" smtClean="0">
                <a:latin typeface="Latin Modern Sans 10" charset="0"/>
                <a:ea typeface="Latin Modern Sans 10" charset="0"/>
                <a:cs typeface="Latin Modern Sans 10" charset="0"/>
              </a:rPr>
              <a:t>Signing of convention: Q1-Q2 2018</a:t>
            </a:r>
          </a:p>
          <a:p>
            <a:pPr marL="241093" lvl="4" indent="-241093">
              <a:buFont typeface="Arial" charset="0"/>
              <a:buChar char="•"/>
            </a:pPr>
            <a:r>
              <a:rPr lang="en-GB" dirty="0" smtClean="0">
                <a:latin typeface="Latin Modern Sans 10" charset="0"/>
                <a:ea typeface="Latin Modern Sans 10" charset="0"/>
                <a:cs typeface="Latin Modern Sans 10" charset="0"/>
              </a:rPr>
              <a:t>IGO </a:t>
            </a:r>
            <a:r>
              <a:rPr lang="en-GB" dirty="0">
                <a:latin typeface="Latin Modern Sans 10" charset="0"/>
                <a:ea typeface="Latin Modern Sans 10" charset="0"/>
                <a:cs typeface="Latin Modern Sans 10" charset="0"/>
              </a:rPr>
              <a:t>in operation: early 2019</a:t>
            </a:r>
          </a:p>
          <a:p>
            <a:pPr marL="241093" lvl="2" indent="-241093">
              <a:buFont typeface="Arial" charset="0"/>
              <a:buChar char="•"/>
            </a:pPr>
            <a:r>
              <a:rPr lang="en-GB" dirty="0" smtClean="0">
                <a:latin typeface="Latin Modern Sans 10" charset="0"/>
                <a:ea typeface="Latin Modern Sans 10" charset="0"/>
                <a:cs typeface="Latin Modern Sans 10" charset="0"/>
              </a:rPr>
              <a:t>IGO </a:t>
            </a:r>
            <a:r>
              <a:rPr lang="en-GB" dirty="0">
                <a:latin typeface="Latin Modern Sans 10" charset="0"/>
                <a:ea typeface="Latin Modern Sans 10" charset="0"/>
                <a:cs typeface="Latin Modern Sans 10" charset="0"/>
              </a:rPr>
              <a:t>Council approves construction: early/mid 2019</a:t>
            </a:r>
          </a:p>
          <a:p>
            <a:pPr marL="241093" lvl="2" indent="-241093">
              <a:buFont typeface="Arial" charset="0"/>
              <a:buChar char="•"/>
            </a:pPr>
            <a:endParaRPr lang="en-GB" dirty="0" smtClean="0">
              <a:latin typeface="Latin Modern Sans 10" charset="0"/>
              <a:ea typeface="Latin Modern Sans 10" charset="0"/>
              <a:cs typeface="Latin Modern Sans 10" charset="0"/>
            </a:endParaRPr>
          </a:p>
          <a:p>
            <a:pPr marL="241093" lvl="2" indent="-241093">
              <a:buFont typeface="Arial" charset="0"/>
              <a:buChar char="•"/>
            </a:pPr>
            <a:r>
              <a:rPr lang="en-GB" dirty="0" smtClean="0">
                <a:latin typeface="Latin Modern Sans 10" charset="0"/>
                <a:ea typeface="Latin Modern Sans 10" charset="0"/>
                <a:cs typeface="Latin Modern Sans 10" charset="0"/>
              </a:rPr>
              <a:t>SKA1 </a:t>
            </a:r>
            <a:r>
              <a:rPr lang="en-GB" dirty="0">
                <a:latin typeface="Latin Modern Sans 10" charset="0"/>
                <a:ea typeface="Latin Modern Sans 10" charset="0"/>
                <a:cs typeface="Latin Modern Sans 10" charset="0"/>
              </a:rPr>
              <a:t>construction procurement begins: ~late </a:t>
            </a:r>
            <a:r>
              <a:rPr lang="en-GB" dirty="0" smtClean="0">
                <a:latin typeface="Latin Modern Sans 10" charset="0"/>
                <a:ea typeface="Latin Modern Sans 10" charset="0"/>
                <a:cs typeface="Latin Modern Sans 10" charset="0"/>
              </a:rPr>
              <a:t>2019</a:t>
            </a:r>
          </a:p>
          <a:p>
            <a:pPr marL="241093" lvl="2" indent="-241093">
              <a:buFont typeface="Arial" charset="0"/>
              <a:buChar char="•"/>
            </a:pPr>
            <a:r>
              <a:rPr lang="en-GB" dirty="0" smtClean="0">
                <a:latin typeface="Latin Modern Sans 10" charset="0"/>
                <a:ea typeface="Latin Modern Sans 10" charset="0"/>
                <a:cs typeface="Latin Modern Sans 10" charset="0"/>
              </a:rPr>
              <a:t>AA1 : 2023 </a:t>
            </a:r>
            <a:r>
              <a:rPr lang="is-IS" dirty="0" smtClean="0">
                <a:latin typeface="Latin Modern Sans 10" charset="0"/>
                <a:ea typeface="Latin Modern Sans 10" charset="0"/>
                <a:cs typeface="Latin Modern Sans 10" charset="0"/>
              </a:rPr>
              <a:t>→ AA4 : 2026</a:t>
            </a:r>
            <a:endParaRPr lang="en-GB" dirty="0" smtClean="0">
              <a:latin typeface="Latin Modern Sans 10" charset="0"/>
              <a:ea typeface="Latin Modern Sans 10" charset="0"/>
              <a:cs typeface="Latin Modern Sans 10" charset="0"/>
            </a:endParaRPr>
          </a:p>
        </p:txBody>
      </p:sp>
    </p:spTree>
    <p:extLst>
      <p:ext uri="{BB962C8B-B14F-4D97-AF65-F5344CB8AC3E}">
        <p14:creationId xmlns:p14="http://schemas.microsoft.com/office/powerpoint/2010/main" val="131800605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body" idx="13"/>
          </p:nvPr>
        </p:nvSpPr>
        <p:spPr>
          <a:prstGeom prst="rect">
            <a:avLst/>
          </a:prstGeom>
        </p:spPr>
        <p:txBody>
          <a:bodyPr>
            <a:normAutofit lnSpcReduction="10000"/>
          </a:bodyPr>
          <a:lstStyle/>
          <a:p>
            <a:r>
              <a:rPr lang="en-GB" dirty="0" smtClean="0"/>
              <a:t>Data flow challenge</a:t>
            </a:r>
            <a:endParaRPr b="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92" y="1838259"/>
            <a:ext cx="8592911" cy="3282326"/>
          </a:xfrm>
          <a:prstGeom prst="rect">
            <a:avLst/>
          </a:prstGeom>
        </p:spPr>
      </p:pic>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theme1.xml><?xml version="1.0" encoding="utf-8"?>
<a:theme xmlns:a="http://schemas.openxmlformats.org/drawingml/2006/main" name="SKA_PowerPoint Template Update 150dpi">
  <a:themeElements>
    <a:clrScheme name="SKA_PowerPoint Template Update 150dpi">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KA_PowerPoint Template Update 150dpi">
      <a:majorFont>
        <a:latin typeface="Calibri"/>
        <a:ea typeface="Calibri"/>
        <a:cs typeface="Calibri"/>
      </a:majorFont>
      <a:minorFont>
        <a:latin typeface="Helvetica"/>
        <a:ea typeface="Helvetica"/>
        <a:cs typeface="Helvetica"/>
      </a:minorFont>
    </a:fontScheme>
    <a:fmtScheme name="SKA_PowerPoint Template Update 150dp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35000"/>
              </a:srgbClr>
            </a:outerShdw>
          </a:effectLst>
        </a:effectStyle>
        <a:effectStyle>
          <a:effectLst>
            <a:outerShdw blurRad="50800" dist="254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5400" dir="5400000" rotWithShape="0">
            <a:srgbClr val="000000">
              <a:alpha val="35000"/>
            </a:srgbClr>
          </a:outerShdw>
        </a:effectLst>
        <a:sp3d/>
      </a:spPr>
      <a:bodyPr rot="0" spcFirstLastPara="1" vertOverflow="overflow" horzOverflow="overflow" vert="horz" wrap="square" lIns="65023" tIns="65023" rIns="65023" bIns="65023" numCol="1" spcCol="38100" rtlCol="0" anchor="ctr">
        <a:spAutoFit/>
      </a:bodyPr>
      <a:lstStyle>
        <a:defPPr marL="0" marR="0" indent="0" algn="l" defTabSz="650240" rtl="0" fontAlgn="auto" latinLnBrk="0" hangingPunct="0">
          <a:lnSpc>
            <a:spcPct val="100000"/>
          </a:lnSpc>
          <a:spcBef>
            <a:spcPts val="1000"/>
          </a:spcBef>
          <a:spcAft>
            <a:spcPts val="0"/>
          </a:spcAft>
          <a:buClrTx/>
          <a:buSzTx/>
          <a:buFontTx/>
          <a:buNone/>
          <a:tabLst/>
          <a:defRPr kumimoji="0" sz="4000" b="0" i="0" u="none" strike="noStrike" cap="none" spc="0" normalizeH="0" baseline="0">
            <a:ln>
              <a:noFill/>
            </a:ln>
            <a:solidFill>
              <a:schemeClr val="accent2">
                <a:satOff val="-4966"/>
                <a:lumOff val="-10549"/>
              </a:schemeClr>
            </a:solidFill>
            <a:effectLst/>
            <a:uFillTx/>
            <a:latin typeface="Latin Modern Sans 10 Bold"/>
            <a:ea typeface="Latin Modern Sans 10 Bold"/>
            <a:cs typeface="Latin Modern Sans 10 Bold"/>
            <a:sym typeface="Latin Modern Sans 10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4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a:spAutoFit/>
      </a:bodyPr>
      <a:lstStyle>
        <a:defPPr marL="0" marR="0" indent="0" algn="l" defTabSz="65024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Latin Modern Sans 10" charset="0"/>
            <a:ea typeface="Latin Modern Sans 10" charset="0"/>
            <a:cs typeface="Latin Modern Sans 10" charset="0"/>
            <a:sym typeface="Calibri"/>
          </a:defRPr>
        </a:def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KA_PowerPoint Template Update 150dpi">
  <a:themeElements>
    <a:clrScheme name="SKA_PowerPoint Template Update 150dpi">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KA_PowerPoint Template Update 150dpi">
      <a:majorFont>
        <a:latin typeface="Calibri"/>
        <a:ea typeface="Calibri"/>
        <a:cs typeface="Calibri"/>
      </a:majorFont>
      <a:minorFont>
        <a:latin typeface="Helvetica"/>
        <a:ea typeface="Helvetica"/>
        <a:cs typeface="Helvetica"/>
      </a:minorFont>
    </a:fontScheme>
    <a:fmtScheme name="SKA_PowerPoint Template Update 150dp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35000"/>
              </a:srgbClr>
            </a:outerShdw>
          </a:effectLst>
        </a:effectStyle>
        <a:effectStyle>
          <a:effectLst>
            <a:outerShdw blurRad="50800" dist="254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5400" dir="5400000" rotWithShape="0">
            <a:srgbClr val="000000">
              <a:alpha val="35000"/>
            </a:srgbClr>
          </a:outerShdw>
        </a:effectLst>
        <a:sp3d/>
      </a:spPr>
      <a:bodyPr rot="0" spcFirstLastPara="1" vertOverflow="overflow" horzOverflow="overflow" vert="horz" wrap="square" lIns="65023" tIns="65023" rIns="65023" bIns="65023" numCol="1" spcCol="38100" rtlCol="0" anchor="ctr">
        <a:spAutoFit/>
      </a:bodyPr>
      <a:lstStyle>
        <a:defPPr marL="0" marR="0" indent="0" algn="l" defTabSz="650240" rtl="0" fontAlgn="auto" latinLnBrk="0" hangingPunct="0">
          <a:lnSpc>
            <a:spcPct val="100000"/>
          </a:lnSpc>
          <a:spcBef>
            <a:spcPts val="1000"/>
          </a:spcBef>
          <a:spcAft>
            <a:spcPts val="0"/>
          </a:spcAft>
          <a:buClrTx/>
          <a:buSzTx/>
          <a:buFontTx/>
          <a:buNone/>
          <a:tabLst/>
          <a:defRPr kumimoji="0" sz="4000" b="0" i="0" u="none" strike="noStrike" cap="none" spc="0" normalizeH="0" baseline="0">
            <a:ln>
              <a:noFill/>
            </a:ln>
            <a:solidFill>
              <a:schemeClr val="accent2">
                <a:satOff val="-4966"/>
                <a:lumOff val="-10549"/>
              </a:schemeClr>
            </a:solidFill>
            <a:effectLst/>
            <a:uFillTx/>
            <a:latin typeface="Latin Modern Sans 10 Bold"/>
            <a:ea typeface="Latin Modern Sans 10 Bold"/>
            <a:cs typeface="Latin Modern Sans 10 Bold"/>
            <a:sym typeface="Latin Modern Sans 10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4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65023" tIns="65023" rIns="65023" bIns="65023" numCol="1" spcCol="38100" rtlCol="0" anchor="t">
        <a:spAutoFit/>
      </a:bodyPr>
      <a:lstStyle>
        <a:defPPr marL="0" marR="0" indent="0" algn="l" defTabSz="65024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7726</TotalTime>
  <Words>1908</Words>
  <Application>Microsoft Macintosh PowerPoint</Application>
  <PresentationFormat>On-screen Show (4:3)</PresentationFormat>
  <Paragraphs>218</Paragraphs>
  <Slides>28</Slides>
  <Notes>6</Notes>
  <HiddenSlides>0</HiddenSlides>
  <MMClips>1</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SKA_PowerPoint Template Update 150dpi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Rosie Bolton</cp:lastModifiedBy>
  <cp:revision>204</cp:revision>
  <cp:lastPrinted>2017-12-12T15:02:27Z</cp:lastPrinted>
  <dcterms:modified xsi:type="dcterms:W3CDTF">2017-12-12T17:52:20Z</dcterms:modified>
</cp:coreProperties>
</file>